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74" r:id="rId9"/>
    <p:sldId id="263" r:id="rId10"/>
    <p:sldId id="264" r:id="rId11"/>
    <p:sldId id="265" r:id="rId12"/>
    <p:sldId id="266" r:id="rId13"/>
    <p:sldId id="267" r:id="rId14"/>
    <p:sldId id="268" r:id="rId15"/>
    <p:sldId id="273" r:id="rId16"/>
    <p:sldId id="269" r:id="rId17"/>
    <p:sldId id="270" r:id="rId18"/>
    <p:sldId id="271" r:id="rId19"/>
    <p:sldId id="272" r:id="rId20"/>
  </p:sldIdLst>
  <p:sldSz cx="9753600" cy="7315200"/>
  <p:notesSz cx="6858000" cy="9144000"/>
  <p:embeddedFontLst>
    <p:embeddedFont>
      <p:font typeface="Calibri (MS)" panose="020B0604020202020204" charset="0"/>
      <p:regular r:id="rId21"/>
    </p:embeddedFont>
    <p:embeddedFont>
      <p:font typeface="Calibri (MS) Bold" panose="020B0604020202020204" charset="0"/>
      <p:regular r:id="rId22"/>
    </p:embeddedFont>
    <p:embeddedFont>
      <p:font typeface="Times New Roman Bold" panose="02020803070505020304" pitchFamily="18" charset="0"/>
      <p:regular r:id="rId23"/>
      <p:bold r:id="rId24"/>
    </p:embeddedFont>
    <p:embeddedFont>
      <p:font typeface="Times New Roman MT" panose="020B0604020202020204" charset="0"/>
      <p:regular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9" d="100"/>
          <a:sy n="69" d="100"/>
        </p:scale>
        <p:origin x="1728" y="7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viewProps" Target="viewProps.xml"/></Relationships>
</file>

<file path=ppt/media/image1.png>
</file>

<file path=ppt/media/image2.jpe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1/27/2026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1/27/2026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1/27/2026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1/27/2026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1/27/2026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1/27/2026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s://www.tuvsud.com/en-in/themes/corporate-sustainability/7-key-initiatives-for-sustainability-goals/carbon-management/product-carbon-footprint-and-life-cycle-assessment?utm_source=chatgpt.com" TargetMode="External"/><Relationship Id="rId7" Type="http://schemas.openxmlformats.org/officeDocument/2006/relationships/hyperlink" Target="https://community.nasscom.in/index.php/communities/ai/carbon-footprint-tracking-and-reduction-using-ai?utm_source=chatgpt.com" TargetMode="External"/><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hyperlink" Target="https://fiveable.me/lists/carbon-footprint-calculation-methods?utm_source=chatgpt.com" TargetMode="External"/><Relationship Id="rId5" Type="http://schemas.openxmlformats.org/officeDocument/2006/relationships/hyperlink" Target="https://sixsigma-tqm.com/iso-14067/?utm_source=chatgpt.com" TargetMode="External"/><Relationship Id="rId4" Type="http://schemas.openxmlformats.org/officeDocument/2006/relationships/hyperlink" Target="https://www.eqs.com/platform-sustainability/product-carbon-footprint-automated-ai-powered/?utm_source=chatgpt.com"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19945" y="4826851"/>
            <a:ext cx="65322" cy="2139029"/>
          </a:xfrm>
          <a:custGeom>
            <a:avLst/>
            <a:gdLst/>
            <a:ahLst/>
            <a:cxnLst/>
            <a:rect l="l" t="t" r="r" b="b"/>
            <a:pathLst>
              <a:path w="65322" h="2139029">
                <a:moveTo>
                  <a:pt x="0" y="0"/>
                </a:moveTo>
                <a:lnTo>
                  <a:pt x="65322" y="0"/>
                </a:lnTo>
                <a:lnTo>
                  <a:pt x="65322" y="2139029"/>
                </a:lnTo>
                <a:lnTo>
                  <a:pt x="0" y="2139029"/>
                </a:lnTo>
                <a:lnTo>
                  <a:pt x="0" y="0"/>
                </a:lnTo>
                <a:close/>
              </a:path>
            </a:pathLst>
          </a:custGeom>
          <a:blipFill>
            <a:blip r:embed="rId2"/>
            <a:stretch>
              <a:fillRect t="-1041" b="-1041"/>
            </a:stretch>
          </a:blipFill>
        </p:spPr>
      </p:sp>
      <p:graphicFrame>
        <p:nvGraphicFramePr>
          <p:cNvPr id="3" name="Table 3"/>
          <p:cNvGraphicFramePr>
            <a:graphicFrameLocks noGrp="1"/>
          </p:cNvGraphicFramePr>
          <p:nvPr/>
        </p:nvGraphicFramePr>
        <p:xfrm>
          <a:off x="487528" y="4978062"/>
          <a:ext cx="8690180" cy="1709738"/>
        </p:xfrm>
        <a:graphic>
          <a:graphicData uri="http://schemas.openxmlformats.org/drawingml/2006/table">
            <a:tbl>
              <a:tblPr/>
              <a:tblGrid>
                <a:gridCol w="4514357">
                  <a:extLst>
                    <a:ext uri="{9D8B030D-6E8A-4147-A177-3AD203B41FA5}">
                      <a16:colId xmlns:a16="http://schemas.microsoft.com/office/drawing/2014/main" val="20000"/>
                    </a:ext>
                  </a:extLst>
                </a:gridCol>
                <a:gridCol w="2230795">
                  <a:extLst>
                    <a:ext uri="{9D8B030D-6E8A-4147-A177-3AD203B41FA5}">
                      <a16:colId xmlns:a16="http://schemas.microsoft.com/office/drawing/2014/main" val="20001"/>
                    </a:ext>
                  </a:extLst>
                </a:gridCol>
                <a:gridCol w="189940">
                  <a:extLst>
                    <a:ext uri="{9D8B030D-6E8A-4147-A177-3AD203B41FA5}">
                      <a16:colId xmlns:a16="http://schemas.microsoft.com/office/drawing/2014/main" val="20002"/>
                    </a:ext>
                  </a:extLst>
                </a:gridCol>
                <a:gridCol w="1755088">
                  <a:extLst>
                    <a:ext uri="{9D8B030D-6E8A-4147-A177-3AD203B41FA5}">
                      <a16:colId xmlns:a16="http://schemas.microsoft.com/office/drawing/2014/main" val="20003"/>
                    </a:ext>
                  </a:extLst>
                </a:gridCol>
              </a:tblGrid>
              <a:tr h="1461396">
                <a:tc>
                  <a:txBody>
                    <a:bodyPr/>
                    <a:lstStyle/>
                    <a:p>
                      <a:pPr algn="l">
                        <a:lnSpc>
                          <a:spcPts val="2423"/>
                        </a:lnSpc>
                        <a:defRPr/>
                      </a:pPr>
                      <a:r>
                        <a:rPr lang="en-US" sz="2303" spc="-9" dirty="0">
                          <a:solidFill>
                            <a:srgbClr val="234600"/>
                          </a:solidFill>
                          <a:latin typeface="Times New Roman"/>
                          <a:ea typeface="Times New Roman"/>
                          <a:cs typeface="Times New Roman"/>
                          <a:sym typeface="Times New Roman"/>
                        </a:rPr>
                        <a:t>Supervisor</a:t>
                      </a:r>
                      <a:endParaRPr lang="en-US" sz="1100" dirty="0"/>
                    </a:p>
                    <a:p>
                      <a:pPr algn="l">
                        <a:lnSpc>
                          <a:spcPts val="2663"/>
                        </a:lnSpc>
                      </a:pPr>
                      <a:r>
                        <a:rPr lang="en-US" sz="2303" spc="-9" dirty="0" err="1">
                          <a:solidFill>
                            <a:srgbClr val="000000"/>
                          </a:solidFill>
                          <a:latin typeface="Times New Roman"/>
                          <a:ea typeface="Times New Roman"/>
                          <a:cs typeface="Times New Roman"/>
                          <a:sym typeface="Times New Roman"/>
                        </a:rPr>
                        <a:t>K.Maheshwari</a:t>
                      </a:r>
                      <a:r>
                        <a:rPr lang="en-US" sz="2303" spc="-9" dirty="0">
                          <a:solidFill>
                            <a:srgbClr val="000000"/>
                          </a:solidFill>
                          <a:latin typeface="Times New Roman"/>
                          <a:ea typeface="Times New Roman"/>
                          <a:cs typeface="Times New Roman"/>
                          <a:sym typeface="Times New Roman"/>
                        </a:rPr>
                        <a:t> </a:t>
                      </a:r>
                    </a:p>
                    <a:p>
                      <a:pPr algn="l">
                        <a:lnSpc>
                          <a:spcPts val="2663"/>
                        </a:lnSpc>
                      </a:pPr>
                      <a:r>
                        <a:rPr lang="en-US" sz="2303" spc="-9" dirty="0">
                          <a:solidFill>
                            <a:srgbClr val="000000"/>
                          </a:solidFill>
                          <a:latin typeface="Times New Roman"/>
                          <a:ea typeface="Times New Roman"/>
                          <a:cs typeface="Times New Roman"/>
                          <a:sym typeface="Times New Roman"/>
                        </a:rPr>
                        <a:t>Head of the Department</a:t>
                      </a:r>
                    </a:p>
                    <a:p>
                      <a:pPr algn="l">
                        <a:lnSpc>
                          <a:spcPts val="2663"/>
                        </a:lnSpc>
                      </a:pPr>
                      <a:r>
                        <a:rPr lang="en-US" sz="2303" spc="-33" dirty="0">
                          <a:solidFill>
                            <a:srgbClr val="000000"/>
                          </a:solidFill>
                          <a:latin typeface="Times New Roman"/>
                          <a:ea typeface="Times New Roman"/>
                          <a:cs typeface="Times New Roman"/>
                          <a:sym typeface="Times New Roman"/>
                        </a:rPr>
                        <a:t>AI&amp;DS</a:t>
                      </a:r>
                    </a:p>
                  </a:txBody>
                  <a:tcPr marL="0" marR="0" marT="0" marB="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303"/>
                        </a:lnSpc>
                        <a:defRPr/>
                      </a:pPr>
                      <a:r>
                        <a:rPr lang="en-US" sz="1919">
                          <a:solidFill>
                            <a:srgbClr val="000000"/>
                          </a:solidFill>
                          <a:latin typeface="Times New Roman"/>
                          <a:ea typeface="Times New Roman"/>
                          <a:cs typeface="Times New Roman"/>
                          <a:sym typeface="Times New Roman"/>
                        </a:rPr>
                        <a:t> Ragavan S</a:t>
                      </a:r>
                      <a:endParaRPr lang="en-US" sz="1100"/>
                    </a:p>
                    <a:p>
                      <a:pPr algn="l">
                        <a:lnSpc>
                          <a:spcPts val="2303"/>
                        </a:lnSpc>
                      </a:pPr>
                      <a:r>
                        <a:rPr lang="en-US" sz="1919">
                          <a:solidFill>
                            <a:srgbClr val="000000"/>
                          </a:solidFill>
                          <a:latin typeface="Times New Roman"/>
                          <a:ea typeface="Times New Roman"/>
                          <a:cs typeface="Times New Roman"/>
                          <a:sym typeface="Times New Roman"/>
                        </a:rPr>
                        <a:t> Lokeshwaran S</a:t>
                      </a:r>
                    </a:p>
                    <a:p>
                      <a:pPr algn="l">
                        <a:lnSpc>
                          <a:spcPts val="2303"/>
                        </a:lnSpc>
                      </a:pPr>
                      <a:r>
                        <a:rPr lang="en-US" sz="1919">
                          <a:solidFill>
                            <a:srgbClr val="000000"/>
                          </a:solidFill>
                          <a:latin typeface="Times New Roman"/>
                          <a:ea typeface="Times New Roman"/>
                          <a:cs typeface="Times New Roman"/>
                          <a:sym typeface="Times New Roman"/>
                        </a:rPr>
                        <a:t> Josuva PM</a:t>
                      </a:r>
                    </a:p>
                  </a:txBody>
                  <a:tcPr marL="0" marR="0" marT="0" marB="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ctr">
                        <a:lnSpc>
                          <a:spcPts val="2303"/>
                        </a:lnSpc>
                        <a:defRPr/>
                      </a:pPr>
                      <a:r>
                        <a:rPr lang="en-US" sz="1919" spc="-47">
                          <a:solidFill>
                            <a:srgbClr val="000000"/>
                          </a:solidFill>
                          <a:latin typeface="Times New Roman"/>
                          <a:ea typeface="Times New Roman"/>
                          <a:cs typeface="Times New Roman"/>
                          <a:sym typeface="Times New Roman"/>
                        </a:rPr>
                        <a:t>-</a:t>
                      </a:r>
                      <a:endParaRPr lang="en-US" sz="1100"/>
                    </a:p>
                    <a:p>
                      <a:pPr algn="ctr">
                        <a:lnSpc>
                          <a:spcPts val="2303"/>
                        </a:lnSpc>
                      </a:pPr>
                      <a:r>
                        <a:rPr lang="en-US" sz="1919" spc="-47">
                          <a:solidFill>
                            <a:srgbClr val="000000"/>
                          </a:solidFill>
                          <a:latin typeface="Times New Roman"/>
                          <a:ea typeface="Times New Roman"/>
                          <a:cs typeface="Times New Roman"/>
                          <a:sym typeface="Times New Roman"/>
                        </a:rPr>
                        <a:t>-</a:t>
                      </a:r>
                    </a:p>
                    <a:p>
                      <a:pPr algn="ctr">
                        <a:lnSpc>
                          <a:spcPts val="2303"/>
                        </a:lnSpc>
                      </a:pPr>
                      <a:r>
                        <a:rPr lang="en-US" sz="1919" spc="-47">
                          <a:solidFill>
                            <a:srgbClr val="000000"/>
                          </a:solidFill>
                          <a:latin typeface="Times New Roman"/>
                          <a:ea typeface="Times New Roman"/>
                          <a:cs typeface="Times New Roman"/>
                          <a:sym typeface="Times New Roman"/>
                        </a:rPr>
                        <a:t>-</a:t>
                      </a:r>
                    </a:p>
                  </a:txBody>
                  <a:tcPr marL="0" marR="0" marT="0" marB="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2245"/>
                        </a:lnSpc>
                        <a:defRPr/>
                      </a:pPr>
                      <a:r>
                        <a:rPr lang="en-US" sz="1919">
                          <a:solidFill>
                            <a:srgbClr val="000000"/>
                          </a:solidFill>
                          <a:latin typeface="Times New Roman"/>
                          <a:ea typeface="Times New Roman"/>
                          <a:cs typeface="Times New Roman"/>
                          <a:sym typeface="Times New Roman"/>
                        </a:rPr>
                        <a:t>821722243036</a:t>
                      </a:r>
                      <a:endParaRPr lang="en-US" sz="1100"/>
                    </a:p>
                    <a:p>
                      <a:pPr algn="l">
                        <a:lnSpc>
                          <a:spcPts val="2245"/>
                        </a:lnSpc>
                      </a:pPr>
                      <a:r>
                        <a:rPr lang="en-US" sz="1919">
                          <a:solidFill>
                            <a:srgbClr val="000000"/>
                          </a:solidFill>
                          <a:latin typeface="Times New Roman"/>
                          <a:ea typeface="Times New Roman"/>
                          <a:cs typeface="Times New Roman"/>
                          <a:sym typeface="Times New Roman"/>
                        </a:rPr>
                        <a:t>821722243025</a:t>
                      </a:r>
                    </a:p>
                    <a:p>
                      <a:pPr algn="l">
                        <a:lnSpc>
                          <a:spcPts val="2245"/>
                        </a:lnSpc>
                      </a:pPr>
                      <a:r>
                        <a:rPr lang="en-US" sz="1919">
                          <a:solidFill>
                            <a:srgbClr val="000000"/>
                          </a:solidFill>
                          <a:latin typeface="Times New Roman"/>
                          <a:ea typeface="Times New Roman"/>
                          <a:cs typeface="Times New Roman"/>
                          <a:sym typeface="Times New Roman"/>
                        </a:rPr>
                        <a:t>821722243020</a:t>
                      </a:r>
                    </a:p>
                  </a:txBody>
                  <a:tcPr marL="0" marR="0" marT="0" marB="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48342">
                <a:tc>
                  <a:txBody>
                    <a:bodyPr/>
                    <a:lstStyle/>
                    <a:p>
                      <a:pPr algn="l">
                        <a:lnSpc>
                          <a:spcPts val="1679"/>
                        </a:lnSpc>
                        <a:defRPr/>
                      </a:pPr>
                      <a:endParaRPr lang="en-US" sz="1100"/>
                    </a:p>
                  </a:txBody>
                  <a:tcPr marL="0" marR="0" marT="0" marB="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679"/>
                        </a:lnSpc>
                        <a:defRPr/>
                      </a:pPr>
                      <a:endParaRPr lang="en-US" sz="1100"/>
                    </a:p>
                  </a:txBody>
                  <a:tcPr marL="0" marR="0" marT="0" marB="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679"/>
                        </a:lnSpc>
                        <a:defRPr/>
                      </a:pPr>
                      <a:endParaRPr lang="en-US" sz="1100"/>
                    </a:p>
                  </a:txBody>
                  <a:tcPr marL="0" marR="0" marT="0" marB="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tc>
                  <a:txBody>
                    <a:bodyPr/>
                    <a:lstStyle/>
                    <a:p>
                      <a:pPr algn="l">
                        <a:lnSpc>
                          <a:spcPts val="1679"/>
                        </a:lnSpc>
                        <a:defRPr/>
                      </a:pPr>
                      <a:endParaRPr lang="en-US" sz="1100" dirty="0"/>
                    </a:p>
                  </a:txBody>
                  <a:tcPr marL="0" marR="0" marT="0" marB="0" anchor="ctr">
                    <a:lnL w="4762" cap="flat" cmpd="sng" algn="ctr">
                      <a:solidFill>
                        <a:srgbClr val="000000"/>
                      </a:solidFill>
                      <a:prstDash val="solid"/>
                      <a:round/>
                      <a:headEnd type="none" w="med" len="med"/>
                      <a:tailEnd type="none" w="med" len="med"/>
                    </a:lnL>
                    <a:lnR w="4762" cap="flat" cmpd="sng" algn="ctr">
                      <a:solidFill>
                        <a:srgbClr val="000000"/>
                      </a:solidFill>
                      <a:prstDash val="solid"/>
                      <a:round/>
                      <a:headEnd type="none" w="med" len="med"/>
                      <a:tailEnd type="none" w="med" len="med"/>
                    </a:lnR>
                    <a:lnT w="4762" cap="flat" cmpd="sng" algn="ctr">
                      <a:solidFill>
                        <a:srgbClr val="000000"/>
                      </a:solidFill>
                      <a:prstDash val="solid"/>
                      <a:round/>
                      <a:headEnd type="none" w="med" len="med"/>
                      <a:tailEnd type="none" w="med" len="med"/>
                    </a:lnT>
                    <a:lnB w="4762"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
        <p:nvSpPr>
          <p:cNvPr id="4" name="Freeform 4"/>
          <p:cNvSpPr/>
          <p:nvPr/>
        </p:nvSpPr>
        <p:spPr>
          <a:xfrm>
            <a:off x="9342072" y="4890678"/>
            <a:ext cx="65322" cy="2139029"/>
          </a:xfrm>
          <a:custGeom>
            <a:avLst/>
            <a:gdLst/>
            <a:ahLst/>
            <a:cxnLst/>
            <a:rect l="l" t="t" r="r" b="b"/>
            <a:pathLst>
              <a:path w="65322" h="2139029">
                <a:moveTo>
                  <a:pt x="0" y="0"/>
                </a:moveTo>
                <a:lnTo>
                  <a:pt x="65323" y="0"/>
                </a:lnTo>
                <a:lnTo>
                  <a:pt x="65323" y="2139029"/>
                </a:lnTo>
                <a:lnTo>
                  <a:pt x="0" y="2139029"/>
                </a:lnTo>
                <a:lnTo>
                  <a:pt x="0" y="0"/>
                </a:lnTo>
                <a:close/>
              </a:path>
            </a:pathLst>
          </a:custGeom>
          <a:blipFill>
            <a:blip r:embed="rId2"/>
            <a:stretch>
              <a:fillRect t="-1040" b="-1039"/>
            </a:stretch>
          </a:blipFill>
        </p:spPr>
      </p:sp>
      <p:sp>
        <p:nvSpPr>
          <p:cNvPr id="5" name="TextBox 5"/>
          <p:cNvSpPr txBox="1"/>
          <p:nvPr/>
        </p:nvSpPr>
        <p:spPr>
          <a:xfrm>
            <a:off x="4655887" y="4654239"/>
            <a:ext cx="1645406" cy="323831"/>
          </a:xfrm>
          <a:prstGeom prst="rect">
            <a:avLst/>
          </a:prstGeom>
        </p:spPr>
        <p:txBody>
          <a:bodyPr lIns="0" tIns="0" rIns="0" bIns="0" rtlCol="0" anchor="t">
            <a:spAutoFit/>
          </a:bodyPr>
          <a:lstStyle/>
          <a:p>
            <a:pPr algn="l">
              <a:lnSpc>
                <a:spcPts val="2303"/>
              </a:lnSpc>
            </a:pPr>
            <a:r>
              <a:rPr lang="en-US" sz="1919">
                <a:solidFill>
                  <a:srgbClr val="234600"/>
                </a:solidFill>
                <a:latin typeface="Times New Roman"/>
                <a:ea typeface="Times New Roman"/>
                <a:cs typeface="Times New Roman"/>
                <a:sym typeface="Times New Roman"/>
              </a:rPr>
              <a:t>Team members </a:t>
            </a:r>
            <a:r>
              <a:rPr lang="en-US" sz="1919">
                <a:solidFill>
                  <a:srgbClr val="4F6028"/>
                </a:solidFill>
                <a:latin typeface="Times New Roman"/>
                <a:ea typeface="Times New Roman"/>
                <a:cs typeface="Times New Roman"/>
                <a:sym typeface="Times New Roman"/>
              </a:rPr>
              <a:t>:</a:t>
            </a:r>
          </a:p>
        </p:txBody>
      </p:sp>
      <p:sp>
        <p:nvSpPr>
          <p:cNvPr id="6" name="TextBox 6"/>
          <p:cNvSpPr txBox="1"/>
          <p:nvPr/>
        </p:nvSpPr>
        <p:spPr>
          <a:xfrm>
            <a:off x="6849551" y="6705857"/>
            <a:ext cx="1901571" cy="314030"/>
          </a:xfrm>
          <a:prstGeom prst="rect">
            <a:avLst/>
          </a:prstGeom>
        </p:spPr>
        <p:txBody>
          <a:bodyPr lIns="0" tIns="0" rIns="0" bIns="0" rtlCol="0" anchor="t">
            <a:spAutoFit/>
          </a:bodyPr>
          <a:lstStyle/>
          <a:p>
            <a:pPr algn="l">
              <a:lnSpc>
                <a:spcPts val="2303"/>
              </a:lnSpc>
            </a:pPr>
            <a:r>
              <a:rPr lang="en-US" sz="1919" spc="-9">
                <a:solidFill>
                  <a:srgbClr val="000000"/>
                </a:solidFill>
                <a:latin typeface="Times New Roman"/>
                <a:ea typeface="Times New Roman"/>
                <a:cs typeface="Times New Roman"/>
                <a:sym typeface="Times New Roman"/>
              </a:rPr>
              <a:t>B.TECH-AI&amp;DS</a:t>
            </a:r>
          </a:p>
        </p:txBody>
      </p:sp>
      <p:sp>
        <p:nvSpPr>
          <p:cNvPr id="7" name="TextBox 7"/>
          <p:cNvSpPr txBox="1"/>
          <p:nvPr/>
        </p:nvSpPr>
        <p:spPr>
          <a:xfrm>
            <a:off x="812854" y="2048075"/>
            <a:ext cx="8380114" cy="680780"/>
          </a:xfrm>
          <a:prstGeom prst="rect">
            <a:avLst/>
          </a:prstGeom>
        </p:spPr>
        <p:txBody>
          <a:bodyPr lIns="0" tIns="0" rIns="0" bIns="0" rtlCol="0" anchor="t">
            <a:spAutoFit/>
          </a:bodyPr>
          <a:lstStyle/>
          <a:p>
            <a:pPr algn="ctr">
              <a:lnSpc>
                <a:spcPts val="2303"/>
              </a:lnSpc>
            </a:pPr>
            <a:r>
              <a:rPr lang="en-US" sz="1919" b="1" spc="-23">
                <a:solidFill>
                  <a:srgbClr val="234600"/>
                </a:solidFill>
                <a:latin typeface="Times New Roman Bold"/>
                <a:ea typeface="Times New Roman Bold"/>
                <a:cs typeface="Times New Roman Bold"/>
                <a:sym typeface="Times New Roman Bold"/>
              </a:rPr>
              <a:t>DEPARTMENT OF ARTIFICIAL INTELLIGENCE AND DATA SCIENCE</a:t>
            </a:r>
          </a:p>
          <a:p>
            <a:pPr algn="ctr">
              <a:lnSpc>
                <a:spcPts val="2763"/>
              </a:lnSpc>
            </a:pPr>
            <a:r>
              <a:rPr lang="en-US" sz="2303" b="1" spc="-9">
                <a:solidFill>
                  <a:srgbClr val="234600"/>
                </a:solidFill>
                <a:latin typeface="Times New Roman Bold"/>
                <a:ea typeface="Times New Roman Bold"/>
                <a:cs typeface="Times New Roman Bold"/>
                <a:sym typeface="Times New Roman Bold"/>
              </a:rPr>
              <a:t> FIRST REVIEW</a:t>
            </a:r>
          </a:p>
        </p:txBody>
      </p:sp>
      <p:sp>
        <p:nvSpPr>
          <p:cNvPr id="8" name="TextBox 8"/>
          <p:cNvSpPr txBox="1"/>
          <p:nvPr/>
        </p:nvSpPr>
        <p:spPr>
          <a:xfrm>
            <a:off x="1389212" y="3409293"/>
            <a:ext cx="7225160" cy="183566"/>
          </a:xfrm>
          <a:prstGeom prst="rect">
            <a:avLst/>
          </a:prstGeom>
        </p:spPr>
        <p:txBody>
          <a:bodyPr lIns="0" tIns="0" rIns="0" bIns="0" rtlCol="0" anchor="t">
            <a:spAutoFit/>
          </a:bodyPr>
          <a:lstStyle/>
          <a:p>
            <a:pPr algn="ctr">
              <a:lnSpc>
                <a:spcPts val="2072"/>
              </a:lnSpc>
            </a:pPr>
            <a:r>
              <a:rPr lang="en-US" sz="2687" b="1">
                <a:solidFill>
                  <a:srgbClr val="C00000"/>
                </a:solidFill>
                <a:latin typeface="Times New Roman Bold"/>
                <a:ea typeface="Times New Roman Bold"/>
                <a:cs typeface="Times New Roman Bold"/>
                <a:sym typeface="Times New Roman Bold"/>
              </a:rPr>
              <a:t>PROJECT TITLE</a:t>
            </a:r>
          </a:p>
        </p:txBody>
      </p:sp>
      <p:sp>
        <p:nvSpPr>
          <p:cNvPr id="9" name="Freeform 9"/>
          <p:cNvSpPr/>
          <p:nvPr/>
        </p:nvSpPr>
        <p:spPr>
          <a:xfrm>
            <a:off x="319945" y="255842"/>
            <a:ext cx="9162469" cy="1499264"/>
          </a:xfrm>
          <a:custGeom>
            <a:avLst/>
            <a:gdLst/>
            <a:ahLst/>
            <a:cxnLst/>
            <a:rect l="l" t="t" r="r" b="b"/>
            <a:pathLst>
              <a:path w="9162469" h="1499264">
                <a:moveTo>
                  <a:pt x="0" y="0"/>
                </a:moveTo>
                <a:lnTo>
                  <a:pt x="9162469" y="0"/>
                </a:lnTo>
                <a:lnTo>
                  <a:pt x="9162469" y="1499263"/>
                </a:lnTo>
                <a:lnTo>
                  <a:pt x="0" y="1499263"/>
                </a:lnTo>
                <a:lnTo>
                  <a:pt x="0" y="0"/>
                </a:lnTo>
                <a:close/>
              </a:path>
            </a:pathLst>
          </a:custGeom>
          <a:blipFill>
            <a:blip r:embed="rId3"/>
            <a:stretch>
              <a:fillRect t="-14001" b="-14001"/>
            </a:stretch>
          </a:blipFill>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38223" y="495081"/>
            <a:ext cx="3174778" cy="526532"/>
          </a:xfrm>
          <a:custGeom>
            <a:avLst/>
            <a:gdLst/>
            <a:ahLst/>
            <a:cxnLst/>
            <a:rect l="l" t="t" r="r" b="b"/>
            <a:pathLst>
              <a:path w="3174778" h="526532">
                <a:moveTo>
                  <a:pt x="0" y="0"/>
                </a:moveTo>
                <a:lnTo>
                  <a:pt x="3174778" y="0"/>
                </a:lnTo>
                <a:lnTo>
                  <a:pt x="3174778" y="526532"/>
                </a:lnTo>
                <a:lnTo>
                  <a:pt x="0" y="526532"/>
                </a:lnTo>
                <a:lnTo>
                  <a:pt x="0" y="0"/>
                </a:lnTo>
                <a:close/>
              </a:path>
            </a:pathLst>
          </a:custGeom>
          <a:blipFill>
            <a:blip r:embed="rId2"/>
            <a:stretch>
              <a:fillRect t="-11545" b="-11545"/>
            </a:stretch>
          </a:blipFill>
        </p:spPr>
      </p:sp>
      <p:sp>
        <p:nvSpPr>
          <p:cNvPr id="3" name="TextBox 3"/>
          <p:cNvSpPr txBox="1"/>
          <p:nvPr/>
        </p:nvSpPr>
        <p:spPr>
          <a:xfrm>
            <a:off x="326546" y="565642"/>
            <a:ext cx="4081872" cy="316782"/>
          </a:xfrm>
          <a:prstGeom prst="rect">
            <a:avLst/>
          </a:prstGeom>
        </p:spPr>
        <p:txBody>
          <a:bodyPr lIns="0" tIns="0" rIns="0" bIns="0" rtlCol="0" anchor="t">
            <a:spAutoFit/>
          </a:bodyPr>
          <a:lstStyle/>
          <a:p>
            <a:pPr algn="l">
              <a:lnSpc>
                <a:spcPts val="2303"/>
              </a:lnSpc>
            </a:pPr>
            <a:r>
              <a:rPr lang="en-US" sz="1919" b="1" spc="-33">
                <a:solidFill>
                  <a:srgbClr val="FFFFFF"/>
                </a:solidFill>
                <a:latin typeface="Times New Roman Bold"/>
                <a:ea typeface="Times New Roman Bold"/>
                <a:cs typeface="Times New Roman Bold"/>
                <a:sym typeface="Times New Roman Bold"/>
              </a:rPr>
              <a:t>DISADVANTAGES</a:t>
            </a:r>
          </a:p>
        </p:txBody>
      </p:sp>
      <p:sp>
        <p:nvSpPr>
          <p:cNvPr id="4" name="TextBox 4"/>
          <p:cNvSpPr txBox="1"/>
          <p:nvPr/>
        </p:nvSpPr>
        <p:spPr>
          <a:xfrm>
            <a:off x="408232" y="1406595"/>
            <a:ext cx="9107567" cy="4514056"/>
          </a:xfrm>
          <a:prstGeom prst="rect">
            <a:avLst/>
          </a:prstGeom>
        </p:spPr>
        <p:txBody>
          <a:bodyPr lIns="0" tIns="0" rIns="0" bIns="0" rtlCol="0" anchor="t">
            <a:spAutoFit/>
          </a:bodyPr>
          <a:lstStyle/>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Manual calculations are slow and prone to errors.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Lack of real-time assessment of product emissions.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No AI-driven recommendations for alternatives.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Substitution risks are not analyzed, which can lead to unintended higher emissions.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Inability to classify products by criticality for better decision-making.</a:t>
            </a:r>
          </a:p>
          <a:p>
            <a:pPr marL="311140" lvl="1" indent="-155570" algn="just">
              <a:lnSpc>
                <a:spcPts val="3224"/>
              </a:lnSpc>
            </a:pPr>
            <a:endParaRPr lang="en-US" sz="2687"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38223" y="495081"/>
            <a:ext cx="3174778" cy="526532"/>
          </a:xfrm>
          <a:custGeom>
            <a:avLst/>
            <a:gdLst/>
            <a:ahLst/>
            <a:cxnLst/>
            <a:rect l="l" t="t" r="r" b="b"/>
            <a:pathLst>
              <a:path w="3174778" h="526532">
                <a:moveTo>
                  <a:pt x="0" y="0"/>
                </a:moveTo>
                <a:lnTo>
                  <a:pt x="3174778" y="0"/>
                </a:lnTo>
                <a:lnTo>
                  <a:pt x="3174778" y="526532"/>
                </a:lnTo>
                <a:lnTo>
                  <a:pt x="0" y="526532"/>
                </a:lnTo>
                <a:lnTo>
                  <a:pt x="0" y="0"/>
                </a:lnTo>
                <a:close/>
              </a:path>
            </a:pathLst>
          </a:custGeom>
          <a:blipFill>
            <a:blip r:embed="rId2"/>
            <a:stretch>
              <a:fillRect t="-11545" b="-11545"/>
            </a:stretch>
          </a:blipFill>
        </p:spPr>
      </p:sp>
      <p:sp>
        <p:nvSpPr>
          <p:cNvPr id="3" name="TextBox 3"/>
          <p:cNvSpPr txBox="1"/>
          <p:nvPr/>
        </p:nvSpPr>
        <p:spPr>
          <a:xfrm>
            <a:off x="326546" y="565642"/>
            <a:ext cx="4081872" cy="316782"/>
          </a:xfrm>
          <a:prstGeom prst="rect">
            <a:avLst/>
          </a:prstGeom>
        </p:spPr>
        <p:txBody>
          <a:bodyPr lIns="0" tIns="0" rIns="0" bIns="0" rtlCol="0" anchor="t">
            <a:spAutoFit/>
          </a:bodyPr>
          <a:lstStyle/>
          <a:p>
            <a:pPr algn="l">
              <a:lnSpc>
                <a:spcPts val="2303"/>
              </a:lnSpc>
            </a:pPr>
            <a:r>
              <a:rPr lang="en-US" sz="1919" b="1">
                <a:solidFill>
                  <a:srgbClr val="FFFFFF"/>
                </a:solidFill>
                <a:latin typeface="Times New Roman Bold"/>
                <a:ea typeface="Times New Roman Bold"/>
                <a:cs typeface="Times New Roman Bold"/>
                <a:sym typeface="Times New Roman Bold"/>
              </a:rPr>
              <a:t>PROPOSED SYSTEM</a:t>
            </a:r>
          </a:p>
        </p:txBody>
      </p:sp>
      <p:sp>
        <p:nvSpPr>
          <p:cNvPr id="4" name="TextBox 4"/>
          <p:cNvSpPr txBox="1"/>
          <p:nvPr/>
        </p:nvSpPr>
        <p:spPr>
          <a:xfrm>
            <a:off x="542401" y="1692050"/>
            <a:ext cx="8665750" cy="2431756"/>
          </a:xfrm>
          <a:prstGeom prst="rect">
            <a:avLst/>
          </a:prstGeom>
        </p:spPr>
        <p:txBody>
          <a:bodyPr lIns="0" tIns="0" rIns="0" bIns="0" rtlCol="0" anchor="t">
            <a:spAutoFit/>
          </a:bodyPr>
          <a:lstStyle/>
          <a:p>
            <a:pPr algn="just">
              <a:lnSpc>
                <a:spcPts val="3224"/>
              </a:lnSpc>
            </a:pPr>
            <a:r>
              <a:rPr lang="en-US" sz="2400" dirty="0">
                <a:solidFill>
                  <a:srgbClr val="000000"/>
                </a:solidFill>
                <a:latin typeface="Times New Roman"/>
                <a:ea typeface="Times New Roman"/>
                <a:cs typeface="Times New Roman"/>
                <a:sym typeface="Times New Roman"/>
              </a:rPr>
              <a:t>The proposed system uses AI to automatically calculate carbon emissions for products and identify high-risk items. It suggests low-carbon alternatives, assesses substitution risks, and provides a structured classification of products into normal, critical, or high-emission categories. This enables companies to reduce their environmental impact while maintaining business performance.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38223" y="495081"/>
            <a:ext cx="3174778" cy="526532"/>
          </a:xfrm>
          <a:custGeom>
            <a:avLst/>
            <a:gdLst/>
            <a:ahLst/>
            <a:cxnLst/>
            <a:rect l="l" t="t" r="r" b="b"/>
            <a:pathLst>
              <a:path w="3174778" h="526532">
                <a:moveTo>
                  <a:pt x="0" y="0"/>
                </a:moveTo>
                <a:lnTo>
                  <a:pt x="3174778" y="0"/>
                </a:lnTo>
                <a:lnTo>
                  <a:pt x="3174778" y="526532"/>
                </a:lnTo>
                <a:lnTo>
                  <a:pt x="0" y="526532"/>
                </a:lnTo>
                <a:lnTo>
                  <a:pt x="0" y="0"/>
                </a:lnTo>
                <a:close/>
              </a:path>
            </a:pathLst>
          </a:custGeom>
          <a:blipFill>
            <a:blip r:embed="rId2"/>
            <a:stretch>
              <a:fillRect t="-11545" b="-11545"/>
            </a:stretch>
          </a:blipFill>
        </p:spPr>
      </p:sp>
      <p:sp>
        <p:nvSpPr>
          <p:cNvPr id="3" name="TextBox 3"/>
          <p:cNvSpPr txBox="1"/>
          <p:nvPr/>
        </p:nvSpPr>
        <p:spPr>
          <a:xfrm>
            <a:off x="326546" y="565642"/>
            <a:ext cx="4081872" cy="316782"/>
          </a:xfrm>
          <a:prstGeom prst="rect">
            <a:avLst/>
          </a:prstGeom>
        </p:spPr>
        <p:txBody>
          <a:bodyPr lIns="0" tIns="0" rIns="0" bIns="0" rtlCol="0" anchor="t">
            <a:spAutoFit/>
          </a:bodyPr>
          <a:lstStyle/>
          <a:p>
            <a:pPr algn="l">
              <a:lnSpc>
                <a:spcPts val="2303"/>
              </a:lnSpc>
            </a:pPr>
            <a:r>
              <a:rPr lang="en-US" sz="1919" b="1" spc="-38">
                <a:solidFill>
                  <a:srgbClr val="FFFFFF"/>
                </a:solidFill>
                <a:latin typeface="Times New Roman Bold"/>
                <a:ea typeface="Times New Roman Bold"/>
                <a:cs typeface="Times New Roman Bold"/>
                <a:sym typeface="Times New Roman Bold"/>
              </a:rPr>
              <a:t>ADVANTAGES</a:t>
            </a:r>
          </a:p>
        </p:txBody>
      </p:sp>
      <p:sp>
        <p:nvSpPr>
          <p:cNvPr id="4" name="TextBox 4"/>
          <p:cNvSpPr txBox="1"/>
          <p:nvPr/>
        </p:nvSpPr>
        <p:spPr>
          <a:xfrm>
            <a:off x="507363" y="1371600"/>
            <a:ext cx="8738873" cy="4924425"/>
          </a:xfrm>
          <a:prstGeom prst="rect">
            <a:avLst/>
          </a:prstGeom>
        </p:spPr>
        <p:txBody>
          <a:bodyPr lIns="0" tIns="0" rIns="0" bIns="0" rtlCol="0" anchor="t">
            <a:spAutoFit/>
          </a:bodyPr>
          <a:lstStyle/>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Automated and accurate calculation of product carbon emissions.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AI-powered suggestions for alternative low-emission products.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Evaluation of substitution risks for effective net emission reduction.</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Classification of products by criticality and source.</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Time-saving and data-driven decision-making.</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Scalable for multiple products and company databases.</a:t>
            </a:r>
          </a:p>
          <a:p>
            <a:pPr marL="311140" lvl="1" indent="-155570" algn="just">
              <a:lnSpc>
                <a:spcPts val="3224"/>
              </a:lnSpc>
            </a:pPr>
            <a:endParaRPr lang="en-US" sz="2687"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14395" y="324202"/>
            <a:ext cx="3729590" cy="438779"/>
          </a:xfrm>
          <a:custGeom>
            <a:avLst/>
            <a:gdLst/>
            <a:ahLst/>
            <a:cxnLst/>
            <a:rect l="l" t="t" r="r" b="b"/>
            <a:pathLst>
              <a:path w="3729590" h="438779">
                <a:moveTo>
                  <a:pt x="0" y="0"/>
                </a:moveTo>
                <a:lnTo>
                  <a:pt x="3729590" y="0"/>
                </a:lnTo>
                <a:lnTo>
                  <a:pt x="3729590" y="438779"/>
                </a:lnTo>
                <a:lnTo>
                  <a:pt x="0" y="438779"/>
                </a:lnTo>
                <a:lnTo>
                  <a:pt x="0" y="0"/>
                </a:lnTo>
                <a:close/>
              </a:path>
            </a:pathLst>
          </a:custGeom>
          <a:blipFill>
            <a:blip r:embed="rId2"/>
            <a:stretch>
              <a:fillRect t="-36760" b="-36758"/>
            </a:stretch>
          </a:blipFill>
        </p:spPr>
      </p:sp>
      <p:sp>
        <p:nvSpPr>
          <p:cNvPr id="3" name="TextBox 3"/>
          <p:cNvSpPr txBox="1"/>
          <p:nvPr/>
        </p:nvSpPr>
        <p:spPr>
          <a:xfrm>
            <a:off x="-24374" y="388553"/>
            <a:ext cx="4168359" cy="308600"/>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SYSTEM ARCHITECTURE</a:t>
            </a:r>
          </a:p>
        </p:txBody>
      </p:sp>
      <p:grpSp>
        <p:nvGrpSpPr>
          <p:cNvPr id="4" name="Group 4"/>
          <p:cNvGrpSpPr/>
          <p:nvPr/>
        </p:nvGrpSpPr>
        <p:grpSpPr>
          <a:xfrm>
            <a:off x="3092148" y="1097604"/>
            <a:ext cx="3242062" cy="828799"/>
            <a:chOff x="0" y="0"/>
            <a:chExt cx="4322750" cy="1105065"/>
          </a:xfrm>
        </p:grpSpPr>
        <p:sp>
          <p:nvSpPr>
            <p:cNvPr id="5" name="Freeform 5"/>
            <p:cNvSpPr/>
            <p:nvPr/>
          </p:nvSpPr>
          <p:spPr>
            <a:xfrm>
              <a:off x="16256" y="16256"/>
              <a:ext cx="4290187" cy="1072515"/>
            </a:xfrm>
            <a:custGeom>
              <a:avLst/>
              <a:gdLst/>
              <a:ahLst/>
              <a:cxnLst/>
              <a:rect l="l" t="t" r="r" b="b"/>
              <a:pathLst>
                <a:path w="4290187" h="1072515">
                  <a:moveTo>
                    <a:pt x="0" y="0"/>
                  </a:moveTo>
                  <a:lnTo>
                    <a:pt x="4290187" y="0"/>
                  </a:lnTo>
                  <a:lnTo>
                    <a:pt x="4290187" y="1072515"/>
                  </a:lnTo>
                  <a:lnTo>
                    <a:pt x="0" y="1072515"/>
                  </a:lnTo>
                  <a:close/>
                </a:path>
              </a:pathLst>
            </a:custGeom>
            <a:solidFill>
              <a:srgbClr val="FFFFFF"/>
            </a:solidFill>
            <a:ln w="12700">
              <a:solidFill>
                <a:srgbClr val="000000"/>
              </a:solidFill>
            </a:ln>
          </p:spPr>
        </p:sp>
        <p:sp>
          <p:nvSpPr>
            <p:cNvPr id="6" name="Freeform 6"/>
            <p:cNvSpPr/>
            <p:nvPr/>
          </p:nvSpPr>
          <p:spPr>
            <a:xfrm>
              <a:off x="0" y="0"/>
              <a:ext cx="4322699" cy="1105027"/>
            </a:xfrm>
            <a:custGeom>
              <a:avLst/>
              <a:gdLst/>
              <a:ahLst/>
              <a:cxnLst/>
              <a:rect l="l" t="t" r="r" b="b"/>
              <a:pathLst>
                <a:path w="4322699" h="1105027">
                  <a:moveTo>
                    <a:pt x="16256" y="0"/>
                  </a:moveTo>
                  <a:lnTo>
                    <a:pt x="4306443" y="0"/>
                  </a:lnTo>
                  <a:cubicBezTo>
                    <a:pt x="4315460" y="0"/>
                    <a:pt x="4322699" y="7239"/>
                    <a:pt x="4322699" y="16256"/>
                  </a:cubicBezTo>
                  <a:lnTo>
                    <a:pt x="4322699" y="1088771"/>
                  </a:lnTo>
                  <a:cubicBezTo>
                    <a:pt x="4322699" y="1097788"/>
                    <a:pt x="4315460" y="1105027"/>
                    <a:pt x="4306443" y="1105027"/>
                  </a:cubicBezTo>
                  <a:lnTo>
                    <a:pt x="16256" y="1105027"/>
                  </a:lnTo>
                  <a:cubicBezTo>
                    <a:pt x="7239" y="1105027"/>
                    <a:pt x="0" y="1097788"/>
                    <a:pt x="0" y="1088771"/>
                  </a:cubicBezTo>
                  <a:lnTo>
                    <a:pt x="0" y="16256"/>
                  </a:lnTo>
                  <a:cubicBezTo>
                    <a:pt x="0" y="7239"/>
                    <a:pt x="7239" y="0"/>
                    <a:pt x="16256" y="0"/>
                  </a:cubicBezTo>
                  <a:moveTo>
                    <a:pt x="16256" y="32512"/>
                  </a:moveTo>
                  <a:lnTo>
                    <a:pt x="16256" y="16256"/>
                  </a:lnTo>
                  <a:lnTo>
                    <a:pt x="32512" y="16256"/>
                  </a:lnTo>
                  <a:lnTo>
                    <a:pt x="32512" y="1088771"/>
                  </a:lnTo>
                  <a:lnTo>
                    <a:pt x="16256" y="1088771"/>
                  </a:lnTo>
                  <a:lnTo>
                    <a:pt x="16256" y="1072515"/>
                  </a:lnTo>
                  <a:lnTo>
                    <a:pt x="4306443" y="1072515"/>
                  </a:lnTo>
                  <a:lnTo>
                    <a:pt x="4306443" y="1088771"/>
                  </a:lnTo>
                  <a:lnTo>
                    <a:pt x="4290187" y="1088771"/>
                  </a:lnTo>
                  <a:lnTo>
                    <a:pt x="4290187" y="16256"/>
                  </a:lnTo>
                  <a:lnTo>
                    <a:pt x="4306443" y="16256"/>
                  </a:lnTo>
                  <a:lnTo>
                    <a:pt x="4306443" y="32512"/>
                  </a:lnTo>
                  <a:lnTo>
                    <a:pt x="16256" y="32512"/>
                  </a:lnTo>
                  <a:close/>
                </a:path>
              </a:pathLst>
            </a:custGeom>
            <a:solidFill>
              <a:srgbClr val="000000"/>
            </a:solidFill>
            <a:ln w="12700">
              <a:solidFill>
                <a:srgbClr val="000000"/>
              </a:solidFill>
            </a:ln>
          </p:spPr>
        </p:sp>
        <p:sp>
          <p:nvSpPr>
            <p:cNvPr id="7" name="TextBox 7"/>
            <p:cNvSpPr txBox="1"/>
            <p:nvPr/>
          </p:nvSpPr>
          <p:spPr>
            <a:xfrm>
              <a:off x="0" y="-19050"/>
              <a:ext cx="4322750" cy="1124115"/>
            </a:xfrm>
            <a:prstGeom prst="rect">
              <a:avLst/>
            </a:prstGeom>
          </p:spPr>
          <p:txBody>
            <a:bodyPr lIns="50800" tIns="50800" rIns="50800" bIns="50800" rtlCol="0" anchor="ctr"/>
            <a:lstStyle/>
            <a:p>
              <a:pPr algn="ctr">
                <a:lnSpc>
                  <a:spcPts val="2072"/>
                </a:lnSpc>
              </a:pPr>
              <a:r>
                <a:rPr lang="en-US" sz="1727" b="1">
                  <a:solidFill>
                    <a:srgbClr val="000000"/>
                  </a:solidFill>
                  <a:latin typeface="Times New Roman Bold"/>
                  <a:ea typeface="Times New Roman Bold"/>
                  <a:cs typeface="Times New Roman Bold"/>
                  <a:sym typeface="Times New Roman Bold"/>
                </a:rPr>
                <a:t>User Interface </a:t>
              </a:r>
            </a:p>
            <a:p>
              <a:pPr algn="ctr">
                <a:lnSpc>
                  <a:spcPts val="2072"/>
                </a:lnSpc>
              </a:pPr>
              <a:r>
                <a:rPr lang="en-US" sz="1727" b="1">
                  <a:solidFill>
                    <a:srgbClr val="000000"/>
                  </a:solidFill>
                  <a:latin typeface="Times New Roman Bold"/>
                  <a:ea typeface="Times New Roman Bold"/>
                  <a:cs typeface="Times New Roman Bold"/>
                  <a:sym typeface="Times New Roman Bold"/>
                </a:rPr>
                <a:t>(File Upload +UI</a:t>
              </a:r>
            </a:p>
          </p:txBody>
        </p:sp>
      </p:grpSp>
      <p:grpSp>
        <p:nvGrpSpPr>
          <p:cNvPr id="8" name="Group 8"/>
          <p:cNvGrpSpPr/>
          <p:nvPr/>
        </p:nvGrpSpPr>
        <p:grpSpPr>
          <a:xfrm>
            <a:off x="3089710" y="2248843"/>
            <a:ext cx="3242062" cy="828799"/>
            <a:chOff x="0" y="0"/>
            <a:chExt cx="4322750" cy="1105065"/>
          </a:xfrm>
        </p:grpSpPr>
        <p:sp>
          <p:nvSpPr>
            <p:cNvPr id="9" name="Freeform 9"/>
            <p:cNvSpPr/>
            <p:nvPr/>
          </p:nvSpPr>
          <p:spPr>
            <a:xfrm>
              <a:off x="16256" y="16256"/>
              <a:ext cx="4290187" cy="1072515"/>
            </a:xfrm>
            <a:custGeom>
              <a:avLst/>
              <a:gdLst/>
              <a:ahLst/>
              <a:cxnLst/>
              <a:rect l="l" t="t" r="r" b="b"/>
              <a:pathLst>
                <a:path w="4290187" h="1072515">
                  <a:moveTo>
                    <a:pt x="0" y="0"/>
                  </a:moveTo>
                  <a:lnTo>
                    <a:pt x="4290187" y="0"/>
                  </a:lnTo>
                  <a:lnTo>
                    <a:pt x="4290187" y="1072515"/>
                  </a:lnTo>
                  <a:lnTo>
                    <a:pt x="0" y="1072515"/>
                  </a:lnTo>
                  <a:close/>
                </a:path>
              </a:pathLst>
            </a:custGeom>
            <a:solidFill>
              <a:srgbClr val="FFFFFF"/>
            </a:solidFill>
            <a:ln w="12700">
              <a:solidFill>
                <a:srgbClr val="000000"/>
              </a:solidFill>
            </a:ln>
          </p:spPr>
        </p:sp>
        <p:sp>
          <p:nvSpPr>
            <p:cNvPr id="10" name="Freeform 10"/>
            <p:cNvSpPr/>
            <p:nvPr/>
          </p:nvSpPr>
          <p:spPr>
            <a:xfrm>
              <a:off x="0" y="0"/>
              <a:ext cx="4322699" cy="1105027"/>
            </a:xfrm>
            <a:custGeom>
              <a:avLst/>
              <a:gdLst/>
              <a:ahLst/>
              <a:cxnLst/>
              <a:rect l="l" t="t" r="r" b="b"/>
              <a:pathLst>
                <a:path w="4322699" h="1105027">
                  <a:moveTo>
                    <a:pt x="16256" y="0"/>
                  </a:moveTo>
                  <a:lnTo>
                    <a:pt x="4306443" y="0"/>
                  </a:lnTo>
                  <a:cubicBezTo>
                    <a:pt x="4315460" y="0"/>
                    <a:pt x="4322699" y="7239"/>
                    <a:pt x="4322699" y="16256"/>
                  </a:cubicBezTo>
                  <a:lnTo>
                    <a:pt x="4322699" y="1088771"/>
                  </a:lnTo>
                  <a:cubicBezTo>
                    <a:pt x="4322699" y="1097788"/>
                    <a:pt x="4315460" y="1105027"/>
                    <a:pt x="4306443" y="1105027"/>
                  </a:cubicBezTo>
                  <a:lnTo>
                    <a:pt x="16256" y="1105027"/>
                  </a:lnTo>
                  <a:cubicBezTo>
                    <a:pt x="7239" y="1105027"/>
                    <a:pt x="0" y="1097788"/>
                    <a:pt x="0" y="1088771"/>
                  </a:cubicBezTo>
                  <a:lnTo>
                    <a:pt x="0" y="16256"/>
                  </a:lnTo>
                  <a:cubicBezTo>
                    <a:pt x="0" y="7239"/>
                    <a:pt x="7239" y="0"/>
                    <a:pt x="16256" y="0"/>
                  </a:cubicBezTo>
                  <a:moveTo>
                    <a:pt x="16256" y="32512"/>
                  </a:moveTo>
                  <a:lnTo>
                    <a:pt x="16256" y="16256"/>
                  </a:lnTo>
                  <a:lnTo>
                    <a:pt x="32512" y="16256"/>
                  </a:lnTo>
                  <a:lnTo>
                    <a:pt x="32512" y="1088771"/>
                  </a:lnTo>
                  <a:lnTo>
                    <a:pt x="16256" y="1088771"/>
                  </a:lnTo>
                  <a:lnTo>
                    <a:pt x="16256" y="1072515"/>
                  </a:lnTo>
                  <a:lnTo>
                    <a:pt x="4306443" y="1072515"/>
                  </a:lnTo>
                  <a:lnTo>
                    <a:pt x="4306443" y="1088771"/>
                  </a:lnTo>
                  <a:lnTo>
                    <a:pt x="4290187" y="1088771"/>
                  </a:lnTo>
                  <a:lnTo>
                    <a:pt x="4290187" y="16256"/>
                  </a:lnTo>
                  <a:lnTo>
                    <a:pt x="4306443" y="16256"/>
                  </a:lnTo>
                  <a:lnTo>
                    <a:pt x="4306443" y="32512"/>
                  </a:lnTo>
                  <a:lnTo>
                    <a:pt x="16256" y="32512"/>
                  </a:lnTo>
                  <a:close/>
                </a:path>
              </a:pathLst>
            </a:custGeom>
            <a:solidFill>
              <a:srgbClr val="000000"/>
            </a:solidFill>
            <a:ln w="12700">
              <a:solidFill>
                <a:srgbClr val="000000"/>
              </a:solidFill>
            </a:ln>
          </p:spPr>
        </p:sp>
      </p:grpSp>
      <p:grpSp>
        <p:nvGrpSpPr>
          <p:cNvPr id="11" name="Group 11"/>
          <p:cNvGrpSpPr/>
          <p:nvPr/>
        </p:nvGrpSpPr>
        <p:grpSpPr>
          <a:xfrm>
            <a:off x="3105550" y="3419618"/>
            <a:ext cx="3242062" cy="828799"/>
            <a:chOff x="0" y="0"/>
            <a:chExt cx="4322750" cy="1105065"/>
          </a:xfrm>
        </p:grpSpPr>
        <p:sp>
          <p:nvSpPr>
            <p:cNvPr id="12" name="Freeform 12"/>
            <p:cNvSpPr/>
            <p:nvPr/>
          </p:nvSpPr>
          <p:spPr>
            <a:xfrm>
              <a:off x="16256" y="16256"/>
              <a:ext cx="4290187" cy="1072515"/>
            </a:xfrm>
            <a:custGeom>
              <a:avLst/>
              <a:gdLst/>
              <a:ahLst/>
              <a:cxnLst/>
              <a:rect l="l" t="t" r="r" b="b"/>
              <a:pathLst>
                <a:path w="4290187" h="1072515">
                  <a:moveTo>
                    <a:pt x="0" y="0"/>
                  </a:moveTo>
                  <a:lnTo>
                    <a:pt x="4290187" y="0"/>
                  </a:lnTo>
                  <a:lnTo>
                    <a:pt x="4290187" y="1072515"/>
                  </a:lnTo>
                  <a:lnTo>
                    <a:pt x="0" y="1072515"/>
                  </a:lnTo>
                  <a:close/>
                </a:path>
              </a:pathLst>
            </a:custGeom>
            <a:solidFill>
              <a:srgbClr val="FFFFFF"/>
            </a:solidFill>
            <a:ln w="12700">
              <a:solidFill>
                <a:srgbClr val="000000"/>
              </a:solidFill>
            </a:ln>
          </p:spPr>
        </p:sp>
        <p:sp>
          <p:nvSpPr>
            <p:cNvPr id="13" name="Freeform 13"/>
            <p:cNvSpPr/>
            <p:nvPr/>
          </p:nvSpPr>
          <p:spPr>
            <a:xfrm>
              <a:off x="0" y="0"/>
              <a:ext cx="4322699" cy="1105027"/>
            </a:xfrm>
            <a:custGeom>
              <a:avLst/>
              <a:gdLst/>
              <a:ahLst/>
              <a:cxnLst/>
              <a:rect l="l" t="t" r="r" b="b"/>
              <a:pathLst>
                <a:path w="4322699" h="1105027">
                  <a:moveTo>
                    <a:pt x="16256" y="0"/>
                  </a:moveTo>
                  <a:lnTo>
                    <a:pt x="4306443" y="0"/>
                  </a:lnTo>
                  <a:cubicBezTo>
                    <a:pt x="4315460" y="0"/>
                    <a:pt x="4322699" y="7239"/>
                    <a:pt x="4322699" y="16256"/>
                  </a:cubicBezTo>
                  <a:lnTo>
                    <a:pt x="4322699" y="1088771"/>
                  </a:lnTo>
                  <a:cubicBezTo>
                    <a:pt x="4322699" y="1097788"/>
                    <a:pt x="4315460" y="1105027"/>
                    <a:pt x="4306443" y="1105027"/>
                  </a:cubicBezTo>
                  <a:lnTo>
                    <a:pt x="16256" y="1105027"/>
                  </a:lnTo>
                  <a:cubicBezTo>
                    <a:pt x="7239" y="1105027"/>
                    <a:pt x="0" y="1097788"/>
                    <a:pt x="0" y="1088771"/>
                  </a:cubicBezTo>
                  <a:lnTo>
                    <a:pt x="0" y="16256"/>
                  </a:lnTo>
                  <a:cubicBezTo>
                    <a:pt x="0" y="7239"/>
                    <a:pt x="7239" y="0"/>
                    <a:pt x="16256" y="0"/>
                  </a:cubicBezTo>
                  <a:moveTo>
                    <a:pt x="16256" y="32512"/>
                  </a:moveTo>
                  <a:lnTo>
                    <a:pt x="16256" y="16256"/>
                  </a:lnTo>
                  <a:lnTo>
                    <a:pt x="32512" y="16256"/>
                  </a:lnTo>
                  <a:lnTo>
                    <a:pt x="32512" y="1088771"/>
                  </a:lnTo>
                  <a:lnTo>
                    <a:pt x="16256" y="1088771"/>
                  </a:lnTo>
                  <a:lnTo>
                    <a:pt x="16256" y="1072515"/>
                  </a:lnTo>
                  <a:lnTo>
                    <a:pt x="4306443" y="1072515"/>
                  </a:lnTo>
                  <a:lnTo>
                    <a:pt x="4306443" y="1088771"/>
                  </a:lnTo>
                  <a:lnTo>
                    <a:pt x="4290187" y="1088771"/>
                  </a:lnTo>
                  <a:lnTo>
                    <a:pt x="4290187" y="16256"/>
                  </a:lnTo>
                  <a:lnTo>
                    <a:pt x="4306443" y="16256"/>
                  </a:lnTo>
                  <a:lnTo>
                    <a:pt x="4306443" y="32512"/>
                  </a:lnTo>
                  <a:lnTo>
                    <a:pt x="16256" y="32512"/>
                  </a:lnTo>
                  <a:close/>
                </a:path>
              </a:pathLst>
            </a:custGeom>
            <a:solidFill>
              <a:srgbClr val="000000"/>
            </a:solidFill>
            <a:ln w="12700">
              <a:solidFill>
                <a:srgbClr val="000000"/>
              </a:solidFill>
            </a:ln>
          </p:spPr>
        </p:sp>
        <p:sp>
          <p:nvSpPr>
            <p:cNvPr id="14" name="TextBox 14"/>
            <p:cNvSpPr txBox="1"/>
            <p:nvPr/>
          </p:nvSpPr>
          <p:spPr>
            <a:xfrm>
              <a:off x="0" y="-19050"/>
              <a:ext cx="4322750" cy="1124115"/>
            </a:xfrm>
            <a:prstGeom prst="rect">
              <a:avLst/>
            </a:prstGeom>
          </p:spPr>
          <p:txBody>
            <a:bodyPr lIns="50800" tIns="50800" rIns="50800" bIns="50800" rtlCol="0" anchor="ctr"/>
            <a:lstStyle/>
            <a:p>
              <a:pPr algn="ctr">
                <a:lnSpc>
                  <a:spcPts val="2072"/>
                </a:lnSpc>
              </a:pPr>
              <a:r>
                <a:rPr lang="en-US" sz="1727" b="1">
                  <a:solidFill>
                    <a:srgbClr val="000000"/>
                  </a:solidFill>
                  <a:latin typeface="Times New Roman Bold"/>
                  <a:ea typeface="Times New Roman Bold"/>
                  <a:cs typeface="Times New Roman Bold"/>
                  <a:sym typeface="Times New Roman Bold"/>
                </a:rPr>
                <a:t>AI Processed Data and </a:t>
              </a:r>
            </a:p>
            <a:p>
              <a:pPr algn="ctr">
                <a:lnSpc>
                  <a:spcPts val="2072"/>
                </a:lnSpc>
              </a:pPr>
              <a:r>
                <a:rPr lang="en-US" sz="1727" b="1">
                  <a:solidFill>
                    <a:srgbClr val="000000"/>
                  </a:solidFill>
                  <a:latin typeface="Times New Roman Bold"/>
                  <a:ea typeface="Times New Roman Bold"/>
                  <a:cs typeface="Times New Roman Bold"/>
                  <a:sym typeface="Times New Roman Bold"/>
                </a:rPr>
                <a:t>Provide Suggestions</a:t>
              </a:r>
            </a:p>
          </p:txBody>
        </p:sp>
      </p:grpSp>
      <p:grpSp>
        <p:nvGrpSpPr>
          <p:cNvPr id="15" name="Group 15"/>
          <p:cNvGrpSpPr/>
          <p:nvPr/>
        </p:nvGrpSpPr>
        <p:grpSpPr>
          <a:xfrm>
            <a:off x="3106769" y="4531766"/>
            <a:ext cx="3242062" cy="828799"/>
            <a:chOff x="0" y="0"/>
            <a:chExt cx="4322750" cy="1105065"/>
          </a:xfrm>
        </p:grpSpPr>
        <p:sp>
          <p:nvSpPr>
            <p:cNvPr id="16" name="Freeform 16"/>
            <p:cNvSpPr/>
            <p:nvPr/>
          </p:nvSpPr>
          <p:spPr>
            <a:xfrm>
              <a:off x="16256" y="16256"/>
              <a:ext cx="4290187" cy="1072515"/>
            </a:xfrm>
            <a:custGeom>
              <a:avLst/>
              <a:gdLst/>
              <a:ahLst/>
              <a:cxnLst/>
              <a:rect l="l" t="t" r="r" b="b"/>
              <a:pathLst>
                <a:path w="4290187" h="1072515">
                  <a:moveTo>
                    <a:pt x="0" y="0"/>
                  </a:moveTo>
                  <a:lnTo>
                    <a:pt x="4290187" y="0"/>
                  </a:lnTo>
                  <a:lnTo>
                    <a:pt x="4290187" y="1072515"/>
                  </a:lnTo>
                  <a:lnTo>
                    <a:pt x="0" y="1072515"/>
                  </a:lnTo>
                  <a:close/>
                </a:path>
              </a:pathLst>
            </a:custGeom>
            <a:solidFill>
              <a:srgbClr val="FFFFFF"/>
            </a:solidFill>
            <a:ln w="12700">
              <a:solidFill>
                <a:srgbClr val="000000"/>
              </a:solidFill>
            </a:ln>
          </p:spPr>
        </p:sp>
        <p:sp>
          <p:nvSpPr>
            <p:cNvPr id="17" name="Freeform 17"/>
            <p:cNvSpPr/>
            <p:nvPr/>
          </p:nvSpPr>
          <p:spPr>
            <a:xfrm>
              <a:off x="0" y="0"/>
              <a:ext cx="4322699" cy="1105027"/>
            </a:xfrm>
            <a:custGeom>
              <a:avLst/>
              <a:gdLst/>
              <a:ahLst/>
              <a:cxnLst/>
              <a:rect l="l" t="t" r="r" b="b"/>
              <a:pathLst>
                <a:path w="4322699" h="1105027">
                  <a:moveTo>
                    <a:pt x="16256" y="0"/>
                  </a:moveTo>
                  <a:lnTo>
                    <a:pt x="4306443" y="0"/>
                  </a:lnTo>
                  <a:cubicBezTo>
                    <a:pt x="4315460" y="0"/>
                    <a:pt x="4322699" y="7239"/>
                    <a:pt x="4322699" y="16256"/>
                  </a:cubicBezTo>
                  <a:lnTo>
                    <a:pt x="4322699" y="1088771"/>
                  </a:lnTo>
                  <a:cubicBezTo>
                    <a:pt x="4322699" y="1097788"/>
                    <a:pt x="4315460" y="1105027"/>
                    <a:pt x="4306443" y="1105027"/>
                  </a:cubicBezTo>
                  <a:lnTo>
                    <a:pt x="16256" y="1105027"/>
                  </a:lnTo>
                  <a:cubicBezTo>
                    <a:pt x="7239" y="1105027"/>
                    <a:pt x="0" y="1097788"/>
                    <a:pt x="0" y="1088771"/>
                  </a:cubicBezTo>
                  <a:lnTo>
                    <a:pt x="0" y="16256"/>
                  </a:lnTo>
                  <a:cubicBezTo>
                    <a:pt x="0" y="7239"/>
                    <a:pt x="7239" y="0"/>
                    <a:pt x="16256" y="0"/>
                  </a:cubicBezTo>
                  <a:moveTo>
                    <a:pt x="16256" y="32512"/>
                  </a:moveTo>
                  <a:lnTo>
                    <a:pt x="16256" y="16256"/>
                  </a:lnTo>
                  <a:lnTo>
                    <a:pt x="32512" y="16256"/>
                  </a:lnTo>
                  <a:lnTo>
                    <a:pt x="32512" y="1088771"/>
                  </a:lnTo>
                  <a:lnTo>
                    <a:pt x="16256" y="1088771"/>
                  </a:lnTo>
                  <a:lnTo>
                    <a:pt x="16256" y="1072515"/>
                  </a:lnTo>
                  <a:lnTo>
                    <a:pt x="4306443" y="1072515"/>
                  </a:lnTo>
                  <a:lnTo>
                    <a:pt x="4306443" y="1088771"/>
                  </a:lnTo>
                  <a:lnTo>
                    <a:pt x="4290187" y="1088771"/>
                  </a:lnTo>
                  <a:lnTo>
                    <a:pt x="4290187" y="16256"/>
                  </a:lnTo>
                  <a:lnTo>
                    <a:pt x="4306443" y="16256"/>
                  </a:lnTo>
                  <a:lnTo>
                    <a:pt x="4306443" y="32512"/>
                  </a:lnTo>
                  <a:lnTo>
                    <a:pt x="16256" y="32512"/>
                  </a:lnTo>
                  <a:close/>
                </a:path>
              </a:pathLst>
            </a:custGeom>
            <a:solidFill>
              <a:srgbClr val="000000"/>
            </a:solidFill>
            <a:ln w="12700">
              <a:solidFill>
                <a:srgbClr val="000000"/>
              </a:solidFill>
            </a:ln>
          </p:spPr>
        </p:sp>
        <p:sp>
          <p:nvSpPr>
            <p:cNvPr id="18" name="TextBox 18"/>
            <p:cNvSpPr txBox="1"/>
            <p:nvPr/>
          </p:nvSpPr>
          <p:spPr>
            <a:xfrm>
              <a:off x="0" y="-19050"/>
              <a:ext cx="4322750" cy="1124115"/>
            </a:xfrm>
            <a:prstGeom prst="rect">
              <a:avLst/>
            </a:prstGeom>
          </p:spPr>
          <p:txBody>
            <a:bodyPr lIns="50800" tIns="50800" rIns="50800" bIns="50800" rtlCol="0" anchor="ctr"/>
            <a:lstStyle/>
            <a:p>
              <a:pPr algn="ctr">
                <a:lnSpc>
                  <a:spcPts val="2072"/>
                </a:lnSpc>
              </a:pPr>
              <a:r>
                <a:rPr lang="en-US" sz="1727" b="1">
                  <a:solidFill>
                    <a:srgbClr val="000000"/>
                  </a:solidFill>
                  <a:latin typeface="Times New Roman Bold"/>
                  <a:ea typeface="Times New Roman Bold"/>
                  <a:cs typeface="Times New Roman Bold"/>
                  <a:sym typeface="Times New Roman Bold"/>
                </a:rPr>
                <a:t>Government Reporting </a:t>
              </a:r>
            </a:p>
            <a:p>
              <a:pPr algn="ctr">
                <a:lnSpc>
                  <a:spcPts val="2072"/>
                </a:lnSpc>
              </a:pPr>
              <a:r>
                <a:rPr lang="en-US" sz="1727" b="1">
                  <a:solidFill>
                    <a:srgbClr val="000000"/>
                  </a:solidFill>
                  <a:latin typeface="Times New Roman Bold"/>
                  <a:ea typeface="Times New Roman Bold"/>
                  <a:cs typeface="Times New Roman Bold"/>
                  <a:sym typeface="Times New Roman Bold"/>
                </a:rPr>
                <a:t>Send Critical Emission Data</a:t>
              </a:r>
            </a:p>
          </p:txBody>
        </p:sp>
      </p:grpSp>
      <p:grpSp>
        <p:nvGrpSpPr>
          <p:cNvPr id="19" name="Group 19"/>
          <p:cNvGrpSpPr/>
          <p:nvPr/>
        </p:nvGrpSpPr>
        <p:grpSpPr>
          <a:xfrm>
            <a:off x="3089710" y="5715914"/>
            <a:ext cx="3242062" cy="828799"/>
            <a:chOff x="0" y="0"/>
            <a:chExt cx="4322750" cy="1105065"/>
          </a:xfrm>
        </p:grpSpPr>
        <p:sp>
          <p:nvSpPr>
            <p:cNvPr id="20" name="Freeform 20"/>
            <p:cNvSpPr/>
            <p:nvPr/>
          </p:nvSpPr>
          <p:spPr>
            <a:xfrm>
              <a:off x="16256" y="16256"/>
              <a:ext cx="4290187" cy="1072515"/>
            </a:xfrm>
            <a:custGeom>
              <a:avLst/>
              <a:gdLst/>
              <a:ahLst/>
              <a:cxnLst/>
              <a:rect l="l" t="t" r="r" b="b"/>
              <a:pathLst>
                <a:path w="4290187" h="1072515">
                  <a:moveTo>
                    <a:pt x="0" y="0"/>
                  </a:moveTo>
                  <a:lnTo>
                    <a:pt x="4290187" y="0"/>
                  </a:lnTo>
                  <a:lnTo>
                    <a:pt x="4290187" y="1072515"/>
                  </a:lnTo>
                  <a:lnTo>
                    <a:pt x="0" y="1072515"/>
                  </a:lnTo>
                  <a:close/>
                </a:path>
              </a:pathLst>
            </a:custGeom>
            <a:solidFill>
              <a:srgbClr val="FFFFFF"/>
            </a:solidFill>
            <a:ln w="12700">
              <a:solidFill>
                <a:srgbClr val="000000"/>
              </a:solidFill>
            </a:ln>
          </p:spPr>
        </p:sp>
        <p:sp>
          <p:nvSpPr>
            <p:cNvPr id="21" name="Freeform 21"/>
            <p:cNvSpPr/>
            <p:nvPr/>
          </p:nvSpPr>
          <p:spPr>
            <a:xfrm>
              <a:off x="0" y="0"/>
              <a:ext cx="4322699" cy="1105027"/>
            </a:xfrm>
            <a:custGeom>
              <a:avLst/>
              <a:gdLst/>
              <a:ahLst/>
              <a:cxnLst/>
              <a:rect l="l" t="t" r="r" b="b"/>
              <a:pathLst>
                <a:path w="4322699" h="1105027">
                  <a:moveTo>
                    <a:pt x="16256" y="0"/>
                  </a:moveTo>
                  <a:lnTo>
                    <a:pt x="4306443" y="0"/>
                  </a:lnTo>
                  <a:cubicBezTo>
                    <a:pt x="4315460" y="0"/>
                    <a:pt x="4322699" y="7239"/>
                    <a:pt x="4322699" y="16256"/>
                  </a:cubicBezTo>
                  <a:lnTo>
                    <a:pt x="4322699" y="1088771"/>
                  </a:lnTo>
                  <a:cubicBezTo>
                    <a:pt x="4322699" y="1097788"/>
                    <a:pt x="4315460" y="1105027"/>
                    <a:pt x="4306443" y="1105027"/>
                  </a:cubicBezTo>
                  <a:lnTo>
                    <a:pt x="16256" y="1105027"/>
                  </a:lnTo>
                  <a:cubicBezTo>
                    <a:pt x="7239" y="1105027"/>
                    <a:pt x="0" y="1097788"/>
                    <a:pt x="0" y="1088771"/>
                  </a:cubicBezTo>
                  <a:lnTo>
                    <a:pt x="0" y="16256"/>
                  </a:lnTo>
                  <a:cubicBezTo>
                    <a:pt x="0" y="7239"/>
                    <a:pt x="7239" y="0"/>
                    <a:pt x="16256" y="0"/>
                  </a:cubicBezTo>
                  <a:moveTo>
                    <a:pt x="16256" y="32512"/>
                  </a:moveTo>
                  <a:lnTo>
                    <a:pt x="16256" y="16256"/>
                  </a:lnTo>
                  <a:lnTo>
                    <a:pt x="32512" y="16256"/>
                  </a:lnTo>
                  <a:lnTo>
                    <a:pt x="32512" y="1088771"/>
                  </a:lnTo>
                  <a:lnTo>
                    <a:pt x="16256" y="1088771"/>
                  </a:lnTo>
                  <a:lnTo>
                    <a:pt x="16256" y="1072515"/>
                  </a:lnTo>
                  <a:lnTo>
                    <a:pt x="4306443" y="1072515"/>
                  </a:lnTo>
                  <a:lnTo>
                    <a:pt x="4306443" y="1088771"/>
                  </a:lnTo>
                  <a:lnTo>
                    <a:pt x="4290187" y="1088771"/>
                  </a:lnTo>
                  <a:lnTo>
                    <a:pt x="4290187" y="16256"/>
                  </a:lnTo>
                  <a:lnTo>
                    <a:pt x="4306443" y="16256"/>
                  </a:lnTo>
                  <a:lnTo>
                    <a:pt x="4306443" y="32512"/>
                  </a:lnTo>
                  <a:lnTo>
                    <a:pt x="16256" y="32512"/>
                  </a:lnTo>
                  <a:close/>
                </a:path>
              </a:pathLst>
            </a:custGeom>
            <a:solidFill>
              <a:srgbClr val="000000"/>
            </a:solidFill>
            <a:ln w="12700">
              <a:solidFill>
                <a:srgbClr val="000000"/>
              </a:solidFill>
            </a:ln>
          </p:spPr>
        </p:sp>
        <p:sp>
          <p:nvSpPr>
            <p:cNvPr id="22" name="TextBox 22"/>
            <p:cNvSpPr txBox="1"/>
            <p:nvPr/>
          </p:nvSpPr>
          <p:spPr>
            <a:xfrm>
              <a:off x="0" y="-38100"/>
              <a:ext cx="4322750" cy="1143165"/>
            </a:xfrm>
            <a:prstGeom prst="rect">
              <a:avLst/>
            </a:prstGeom>
          </p:spPr>
          <p:txBody>
            <a:bodyPr lIns="50800" tIns="50800" rIns="50800" bIns="50800" rtlCol="0" anchor="ctr"/>
            <a:lstStyle/>
            <a:p>
              <a:pPr algn="ctr">
                <a:lnSpc>
                  <a:spcPts val="2072"/>
                </a:lnSpc>
              </a:pPr>
              <a:endParaRPr/>
            </a:p>
            <a:p>
              <a:pPr algn="ctr">
                <a:lnSpc>
                  <a:spcPts val="2072"/>
                </a:lnSpc>
              </a:pPr>
              <a:r>
                <a:rPr lang="en-US" sz="1727" b="1">
                  <a:solidFill>
                    <a:srgbClr val="000000"/>
                  </a:solidFill>
                  <a:latin typeface="Calibri (MS) Bold"/>
                  <a:ea typeface="Calibri (MS) Bold"/>
                  <a:cs typeface="Calibri (MS) Bold"/>
                  <a:sym typeface="Calibri (MS) Bold"/>
                </a:rPr>
                <a:t>Display</a:t>
              </a:r>
              <a:r>
                <a:rPr lang="en-US" sz="1727">
                  <a:solidFill>
                    <a:srgbClr val="000000"/>
                  </a:solidFill>
                  <a:latin typeface="Calibri (MS)"/>
                  <a:ea typeface="Calibri (MS)"/>
                  <a:cs typeface="Calibri (MS)"/>
                  <a:sym typeface="Calibri (MS)"/>
                </a:rPr>
                <a:t> </a:t>
              </a:r>
              <a:r>
                <a:rPr lang="en-US" sz="1727" b="1">
                  <a:solidFill>
                    <a:srgbClr val="000000"/>
                  </a:solidFill>
                  <a:latin typeface="Calibri (MS) Bold"/>
                  <a:ea typeface="Calibri (MS) Bold"/>
                  <a:cs typeface="Calibri (MS) Bold"/>
                  <a:sym typeface="Calibri (MS) Bold"/>
                </a:rPr>
                <a:t>Dynamic Suggestions</a:t>
              </a:r>
            </a:p>
            <a:p>
              <a:pPr algn="ctr">
                <a:lnSpc>
                  <a:spcPts val="2072"/>
                </a:lnSpc>
              </a:pPr>
              <a:r>
                <a:rPr lang="en-US" sz="1727" b="1">
                  <a:solidFill>
                    <a:srgbClr val="000000"/>
                  </a:solidFill>
                  <a:latin typeface="Calibri (MS) Bold"/>
                  <a:ea typeface="Calibri (MS) Bold"/>
                  <a:cs typeface="Calibri (MS) Bold"/>
                  <a:sym typeface="Calibri (MS) Bold"/>
                </a:rPr>
                <a:t>Product Criticality</a:t>
              </a:r>
            </a:p>
            <a:p>
              <a:pPr algn="ctr">
                <a:lnSpc>
                  <a:spcPts val="2072"/>
                </a:lnSpc>
              </a:pPr>
              <a:endParaRPr lang="en-US" sz="1727" b="1">
                <a:solidFill>
                  <a:srgbClr val="000000"/>
                </a:solidFill>
                <a:latin typeface="Calibri (MS) Bold"/>
                <a:ea typeface="Calibri (MS) Bold"/>
                <a:cs typeface="Calibri (MS) Bold"/>
                <a:sym typeface="Calibri (MS) Bold"/>
              </a:endParaRPr>
            </a:p>
          </p:txBody>
        </p:sp>
      </p:grpSp>
      <p:sp>
        <p:nvSpPr>
          <p:cNvPr id="23" name="TextBox 23"/>
          <p:cNvSpPr txBox="1"/>
          <p:nvPr/>
        </p:nvSpPr>
        <p:spPr>
          <a:xfrm>
            <a:off x="2356656" y="2200732"/>
            <a:ext cx="4708169" cy="568309"/>
          </a:xfrm>
          <a:prstGeom prst="rect">
            <a:avLst/>
          </a:prstGeom>
        </p:spPr>
        <p:txBody>
          <a:bodyPr lIns="0" tIns="0" rIns="0" bIns="0" rtlCol="0" anchor="t">
            <a:spAutoFit/>
          </a:bodyPr>
          <a:lstStyle/>
          <a:p>
            <a:pPr algn="ctr">
              <a:lnSpc>
                <a:spcPts val="3598"/>
              </a:lnSpc>
            </a:pPr>
            <a:r>
              <a:rPr lang="en-US" sz="1727" b="1">
                <a:solidFill>
                  <a:srgbClr val="000000"/>
                </a:solidFill>
                <a:latin typeface="Times New Roman Bold"/>
                <a:ea typeface="Times New Roman Bold"/>
                <a:cs typeface="Times New Roman Bold"/>
                <a:sym typeface="Times New Roman Bold"/>
              </a:rPr>
              <a:t>Python Flask</a:t>
            </a:r>
            <a:r>
              <a:rPr lang="en-US" sz="1727">
                <a:solidFill>
                  <a:srgbClr val="000000"/>
                </a:solidFill>
                <a:latin typeface="Times New Roman"/>
                <a:ea typeface="Times New Roman"/>
                <a:cs typeface="Times New Roman"/>
                <a:sym typeface="Times New Roman"/>
              </a:rPr>
              <a:t> </a:t>
            </a:r>
            <a:r>
              <a:rPr lang="en-US" sz="1727" b="1">
                <a:solidFill>
                  <a:srgbClr val="000000"/>
                </a:solidFill>
                <a:latin typeface="Times New Roman Bold"/>
                <a:ea typeface="Times New Roman Bold"/>
                <a:cs typeface="Times New Roman Bold"/>
                <a:sym typeface="Times New Roman Bold"/>
              </a:rPr>
              <a:t>Backend</a:t>
            </a:r>
          </a:p>
        </p:txBody>
      </p:sp>
      <p:sp>
        <p:nvSpPr>
          <p:cNvPr id="24" name="AutoShape 24"/>
          <p:cNvSpPr/>
          <p:nvPr/>
        </p:nvSpPr>
        <p:spPr>
          <a:xfrm>
            <a:off x="4533881" y="2082860"/>
            <a:ext cx="356149" cy="9525"/>
          </a:xfrm>
          <a:prstGeom prst="line">
            <a:avLst/>
          </a:prstGeom>
          <a:ln w="9525" cap="rnd">
            <a:solidFill>
              <a:srgbClr val="000000"/>
            </a:solidFill>
            <a:prstDash val="solid"/>
            <a:headEnd type="none" w="sm" len="sm"/>
            <a:tailEnd type="triangle" w="lg" len="med"/>
          </a:ln>
        </p:spPr>
      </p:sp>
      <p:sp>
        <p:nvSpPr>
          <p:cNvPr id="25" name="AutoShape 25"/>
          <p:cNvSpPr/>
          <p:nvPr/>
        </p:nvSpPr>
        <p:spPr>
          <a:xfrm rot="5511780">
            <a:off x="4514383" y="3237471"/>
            <a:ext cx="356149" cy="0"/>
          </a:xfrm>
          <a:prstGeom prst="line">
            <a:avLst/>
          </a:prstGeom>
          <a:ln w="9525" cap="rnd">
            <a:solidFill>
              <a:srgbClr val="000000"/>
            </a:solidFill>
            <a:prstDash val="solid"/>
            <a:headEnd type="none" w="sm" len="sm"/>
            <a:tailEnd type="triangle" w="lg" len="med"/>
          </a:ln>
        </p:spPr>
      </p:sp>
      <p:sp>
        <p:nvSpPr>
          <p:cNvPr id="26" name="AutoShape 26"/>
          <p:cNvSpPr/>
          <p:nvPr/>
        </p:nvSpPr>
        <p:spPr>
          <a:xfrm rot="5511780">
            <a:off x="4549731" y="4385329"/>
            <a:ext cx="356149" cy="0"/>
          </a:xfrm>
          <a:prstGeom prst="line">
            <a:avLst/>
          </a:prstGeom>
          <a:ln w="9525" cap="rnd">
            <a:solidFill>
              <a:srgbClr val="000000"/>
            </a:solidFill>
            <a:prstDash val="solid"/>
            <a:headEnd type="none" w="sm" len="sm"/>
            <a:tailEnd type="triangle" w="lg" len="med"/>
          </a:ln>
        </p:spPr>
      </p:sp>
      <p:sp>
        <p:nvSpPr>
          <p:cNvPr id="27" name="AutoShape 27"/>
          <p:cNvSpPr/>
          <p:nvPr/>
        </p:nvSpPr>
        <p:spPr>
          <a:xfrm rot="5511780">
            <a:off x="4589945" y="5517023"/>
            <a:ext cx="356149" cy="0"/>
          </a:xfrm>
          <a:prstGeom prst="line">
            <a:avLst/>
          </a:prstGeom>
          <a:ln w="9525" cap="rnd">
            <a:solidFill>
              <a:srgbClr val="000000"/>
            </a:solidFill>
            <a:prstDash val="solid"/>
            <a:headEnd type="none" w="sm" len="sm"/>
            <a:tailEnd type="triangle" w="lg" len="med"/>
          </a:ln>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03143" y="354311"/>
            <a:ext cx="4323883" cy="438779"/>
          </a:xfrm>
          <a:custGeom>
            <a:avLst/>
            <a:gdLst/>
            <a:ahLst/>
            <a:cxnLst/>
            <a:rect l="l" t="t" r="r" b="b"/>
            <a:pathLst>
              <a:path w="4323883" h="438779">
                <a:moveTo>
                  <a:pt x="0" y="0"/>
                </a:moveTo>
                <a:lnTo>
                  <a:pt x="4323883" y="0"/>
                </a:lnTo>
                <a:lnTo>
                  <a:pt x="4323883" y="438779"/>
                </a:lnTo>
                <a:lnTo>
                  <a:pt x="0" y="438779"/>
                </a:lnTo>
                <a:lnTo>
                  <a:pt x="0" y="0"/>
                </a:lnTo>
                <a:close/>
              </a:path>
            </a:pathLst>
          </a:custGeom>
          <a:blipFill>
            <a:blip r:embed="rId2"/>
            <a:stretch>
              <a:fillRect t="-50583" b="-50583"/>
            </a:stretch>
          </a:blipFill>
        </p:spPr>
      </p:sp>
      <p:sp>
        <p:nvSpPr>
          <p:cNvPr id="3" name="TextBox 3"/>
          <p:cNvSpPr txBox="1"/>
          <p:nvPr/>
        </p:nvSpPr>
        <p:spPr>
          <a:xfrm>
            <a:off x="326546" y="390134"/>
            <a:ext cx="4081872" cy="492290"/>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ARCHITECTURE EXPLANATION</a:t>
            </a:r>
          </a:p>
        </p:txBody>
      </p:sp>
      <p:sp>
        <p:nvSpPr>
          <p:cNvPr id="4" name="TextBox 4"/>
          <p:cNvSpPr txBox="1"/>
          <p:nvPr/>
        </p:nvSpPr>
        <p:spPr>
          <a:xfrm>
            <a:off x="174917" y="1076325"/>
            <a:ext cx="9383888" cy="4001095"/>
          </a:xfrm>
          <a:prstGeom prst="rect">
            <a:avLst/>
          </a:prstGeom>
        </p:spPr>
        <p:txBody>
          <a:bodyPr lIns="0" tIns="0" rIns="0" bIns="0" rtlCol="0" anchor="t">
            <a:spAutoFit/>
          </a:bodyPr>
          <a:lstStyle/>
          <a:p>
            <a:pPr marL="493073" lvl="1" indent="-246537" algn="l">
              <a:lnSpc>
                <a:spcPts val="2740"/>
              </a:lnSpc>
              <a:buFont typeface="Arial"/>
              <a:buChar char="•"/>
            </a:pPr>
            <a:r>
              <a:rPr lang="en-US" sz="2400" dirty="0">
                <a:solidFill>
                  <a:srgbClr val="000000"/>
                </a:solidFill>
                <a:latin typeface="Times New Roman"/>
                <a:ea typeface="Times New Roman"/>
                <a:cs typeface="Times New Roman"/>
                <a:sym typeface="Times New Roman"/>
              </a:rPr>
              <a:t>The User Interface allows users to upload sales data files and interact with the system through a simple and user-friendly design.</a:t>
            </a:r>
          </a:p>
          <a:p>
            <a:pPr algn="l">
              <a:lnSpc>
                <a:spcPts val="2740"/>
              </a:lnSpc>
            </a:pPr>
            <a:endParaRPr lang="en-US" sz="2400" dirty="0">
              <a:solidFill>
                <a:srgbClr val="000000"/>
              </a:solidFill>
              <a:latin typeface="Times New Roman"/>
              <a:ea typeface="Times New Roman"/>
              <a:cs typeface="Times New Roman"/>
              <a:sym typeface="Times New Roman"/>
            </a:endParaRPr>
          </a:p>
          <a:p>
            <a:pPr marL="493073" lvl="1" indent="-246537" algn="l">
              <a:lnSpc>
                <a:spcPts val="2740"/>
              </a:lnSpc>
              <a:buFont typeface="Arial"/>
              <a:buChar char="•"/>
            </a:pPr>
            <a:r>
              <a:rPr lang="en-US" sz="2400" dirty="0">
                <a:solidFill>
                  <a:srgbClr val="000000"/>
                </a:solidFill>
                <a:latin typeface="Times New Roman"/>
                <a:ea typeface="Times New Roman"/>
                <a:cs typeface="Times New Roman"/>
                <a:sym typeface="Times New Roman"/>
              </a:rPr>
              <a:t>The Python Flask Backend processes the uploaded data, manages file handling, and acts as a bridge between the user interface and the AI module.</a:t>
            </a:r>
          </a:p>
          <a:p>
            <a:pPr algn="l">
              <a:lnSpc>
                <a:spcPts val="2968"/>
              </a:lnSpc>
            </a:pPr>
            <a:endParaRPr lang="en-US" sz="2400" dirty="0">
              <a:solidFill>
                <a:srgbClr val="000000"/>
              </a:solidFill>
              <a:latin typeface="Times New Roman"/>
              <a:ea typeface="Times New Roman"/>
              <a:cs typeface="Times New Roman"/>
              <a:sym typeface="Times New Roman"/>
            </a:endParaRPr>
          </a:p>
          <a:p>
            <a:pPr marL="554587" lvl="1" indent="-277294" algn="l">
              <a:lnSpc>
                <a:spcPts val="3082"/>
              </a:lnSpc>
              <a:buFont typeface="Arial"/>
              <a:buChar char="•"/>
            </a:pPr>
            <a:r>
              <a:rPr lang="en-US" sz="2400" dirty="0">
                <a:solidFill>
                  <a:srgbClr val="000000"/>
                </a:solidFill>
                <a:latin typeface="Times New Roman"/>
                <a:ea typeface="Times New Roman"/>
                <a:cs typeface="Times New Roman"/>
                <a:sym typeface="Times New Roman"/>
              </a:rPr>
              <a:t>The AI Processing Module analyzes sales data and carbon emission levels to generate intelligent suggestions and identify high-emission products.</a:t>
            </a:r>
          </a:p>
          <a:p>
            <a:pPr algn="l">
              <a:lnSpc>
                <a:spcPts val="2740"/>
              </a:lnSpc>
            </a:pPr>
            <a:endParaRPr lang="en-US" sz="2800"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9037FD-2B2D-FA4A-988A-8203656C5263}"/>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1C643A33-FA04-F9CA-E998-516166F206DD}"/>
              </a:ext>
            </a:extLst>
          </p:cNvPr>
          <p:cNvSpPr/>
          <p:nvPr/>
        </p:nvSpPr>
        <p:spPr>
          <a:xfrm>
            <a:off x="303143" y="354311"/>
            <a:ext cx="4323883" cy="438779"/>
          </a:xfrm>
          <a:custGeom>
            <a:avLst/>
            <a:gdLst/>
            <a:ahLst/>
            <a:cxnLst/>
            <a:rect l="l" t="t" r="r" b="b"/>
            <a:pathLst>
              <a:path w="4323883" h="438779">
                <a:moveTo>
                  <a:pt x="0" y="0"/>
                </a:moveTo>
                <a:lnTo>
                  <a:pt x="4323883" y="0"/>
                </a:lnTo>
                <a:lnTo>
                  <a:pt x="4323883" y="438779"/>
                </a:lnTo>
                <a:lnTo>
                  <a:pt x="0" y="438779"/>
                </a:lnTo>
                <a:lnTo>
                  <a:pt x="0" y="0"/>
                </a:lnTo>
                <a:close/>
              </a:path>
            </a:pathLst>
          </a:custGeom>
          <a:blipFill>
            <a:blip r:embed="rId2"/>
            <a:stretch>
              <a:fillRect t="-50583" b="-50583"/>
            </a:stretch>
          </a:blipFill>
        </p:spPr>
      </p:sp>
      <p:sp>
        <p:nvSpPr>
          <p:cNvPr id="3" name="TextBox 3">
            <a:extLst>
              <a:ext uri="{FF2B5EF4-FFF2-40B4-BE49-F238E27FC236}">
                <a16:creationId xmlns:a16="http://schemas.microsoft.com/office/drawing/2014/main" id="{618D70C4-6D1B-947D-2F7C-BFFA754CFEB5}"/>
              </a:ext>
            </a:extLst>
          </p:cNvPr>
          <p:cNvSpPr txBox="1"/>
          <p:nvPr/>
        </p:nvSpPr>
        <p:spPr>
          <a:xfrm>
            <a:off x="326546" y="390134"/>
            <a:ext cx="4081872" cy="492290"/>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ARCHITECTURE EXPLANATION</a:t>
            </a:r>
          </a:p>
        </p:txBody>
      </p:sp>
      <p:sp>
        <p:nvSpPr>
          <p:cNvPr id="4" name="TextBox 4">
            <a:extLst>
              <a:ext uri="{FF2B5EF4-FFF2-40B4-BE49-F238E27FC236}">
                <a16:creationId xmlns:a16="http://schemas.microsoft.com/office/drawing/2014/main" id="{EA87ABBD-3F7A-D566-33D3-5FBE366D1C0C}"/>
              </a:ext>
            </a:extLst>
          </p:cNvPr>
          <p:cNvSpPr txBox="1"/>
          <p:nvPr/>
        </p:nvSpPr>
        <p:spPr>
          <a:xfrm>
            <a:off x="174917" y="1076325"/>
            <a:ext cx="9383888" cy="2077492"/>
          </a:xfrm>
          <a:prstGeom prst="rect">
            <a:avLst/>
          </a:prstGeom>
        </p:spPr>
        <p:txBody>
          <a:bodyPr lIns="0" tIns="0" rIns="0" bIns="0" rtlCol="0" anchor="t">
            <a:spAutoFit/>
          </a:bodyPr>
          <a:lstStyle/>
          <a:p>
            <a:pPr marL="493073" lvl="1" indent="-246537">
              <a:lnSpc>
                <a:spcPts val="2740"/>
              </a:lnSpc>
              <a:buFont typeface="Arial"/>
              <a:buChar char="•"/>
            </a:pPr>
            <a:r>
              <a:rPr lang="en-US" sz="2400" dirty="0">
                <a:solidFill>
                  <a:srgbClr val="000000"/>
                </a:solidFill>
                <a:latin typeface="Times New Roman"/>
                <a:ea typeface="Times New Roman"/>
                <a:cs typeface="Times New Roman"/>
                <a:sym typeface="Times New Roman"/>
              </a:rPr>
              <a:t>The Government Reporting Module prepares and sends critical emission data for compliance and regulatory purposes when high-risk products are detected.</a:t>
            </a:r>
          </a:p>
          <a:p>
            <a:pPr>
              <a:lnSpc>
                <a:spcPts val="2740"/>
              </a:lnSpc>
            </a:pPr>
            <a:endParaRPr lang="en-US" sz="2400" dirty="0">
              <a:solidFill>
                <a:srgbClr val="000000"/>
              </a:solidFill>
              <a:latin typeface="Times New Roman"/>
              <a:ea typeface="Times New Roman"/>
              <a:cs typeface="Times New Roman"/>
              <a:sym typeface="Times New Roman"/>
            </a:endParaRPr>
          </a:p>
          <a:p>
            <a:pPr marL="493073" lvl="1" indent="-246537">
              <a:lnSpc>
                <a:spcPts val="2740"/>
              </a:lnSpc>
              <a:buFont typeface="Arial"/>
              <a:buChar char="•"/>
            </a:pPr>
            <a:r>
              <a:rPr lang="en-US" sz="2400" dirty="0">
                <a:solidFill>
                  <a:srgbClr val="000000"/>
                </a:solidFill>
                <a:latin typeface="Times New Roman"/>
                <a:ea typeface="Times New Roman"/>
                <a:cs typeface="Times New Roman"/>
                <a:sym typeface="Times New Roman"/>
              </a:rPr>
              <a:t>The Display Module presents dynamic AI-generated suggestions and product criticality levels to help users make sustainable decisions.</a:t>
            </a:r>
          </a:p>
        </p:txBody>
      </p:sp>
    </p:spTree>
    <p:extLst>
      <p:ext uri="{BB962C8B-B14F-4D97-AF65-F5344CB8AC3E}">
        <p14:creationId xmlns:p14="http://schemas.microsoft.com/office/powerpoint/2010/main" val="3327342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17827" y="306286"/>
            <a:ext cx="3051924" cy="566633"/>
          </a:xfrm>
          <a:custGeom>
            <a:avLst/>
            <a:gdLst/>
            <a:ahLst/>
            <a:cxnLst/>
            <a:rect l="l" t="t" r="r" b="b"/>
            <a:pathLst>
              <a:path w="3051924" h="566633">
                <a:moveTo>
                  <a:pt x="0" y="0"/>
                </a:moveTo>
                <a:lnTo>
                  <a:pt x="3051925" y="0"/>
                </a:lnTo>
                <a:lnTo>
                  <a:pt x="3051925" y="566633"/>
                </a:lnTo>
                <a:lnTo>
                  <a:pt x="0" y="566633"/>
                </a:lnTo>
                <a:lnTo>
                  <a:pt x="0" y="0"/>
                </a:lnTo>
                <a:close/>
              </a:path>
            </a:pathLst>
          </a:custGeom>
          <a:blipFill>
            <a:blip r:embed="rId2"/>
            <a:stretch>
              <a:fillRect t="-4975" b="-4977"/>
            </a:stretch>
          </a:blipFill>
        </p:spPr>
      </p:sp>
      <p:sp>
        <p:nvSpPr>
          <p:cNvPr id="3" name="TextBox 3"/>
          <p:cNvSpPr txBox="1"/>
          <p:nvPr/>
        </p:nvSpPr>
        <p:spPr>
          <a:xfrm>
            <a:off x="326546" y="390763"/>
            <a:ext cx="4081872" cy="491661"/>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LIST OF MODULES</a:t>
            </a:r>
          </a:p>
        </p:txBody>
      </p:sp>
      <p:sp>
        <p:nvSpPr>
          <p:cNvPr id="4" name="TextBox 4"/>
          <p:cNvSpPr txBox="1"/>
          <p:nvPr/>
        </p:nvSpPr>
        <p:spPr>
          <a:xfrm>
            <a:off x="417986" y="1479728"/>
            <a:ext cx="9119245" cy="3747449"/>
          </a:xfrm>
          <a:prstGeom prst="rect">
            <a:avLst/>
          </a:prstGeom>
        </p:spPr>
        <p:txBody>
          <a:bodyPr lIns="0" tIns="0" rIns="0" bIns="0" rtlCol="0" anchor="t">
            <a:spAutoFit/>
          </a:bodyPr>
          <a:lstStyle/>
          <a:p>
            <a:pPr marL="311140" lvl="1" indent="-155570" algn="just">
              <a:lnSpc>
                <a:spcPts val="3224"/>
              </a:lnSpc>
              <a:buFont typeface="Arial"/>
              <a:buChar char="•"/>
            </a:pPr>
            <a:r>
              <a:rPr lang="en-US" sz="2400" b="1" dirty="0">
                <a:solidFill>
                  <a:srgbClr val="000000"/>
                </a:solidFill>
                <a:latin typeface="Times New Roman Bold"/>
                <a:ea typeface="Times New Roman Bold"/>
                <a:cs typeface="Times New Roman Bold"/>
                <a:sym typeface="Times New Roman Bold"/>
              </a:rPr>
              <a:t>File Upload Module</a:t>
            </a:r>
            <a:r>
              <a:rPr lang="en-US" sz="2400" dirty="0">
                <a:solidFill>
                  <a:srgbClr val="000000"/>
                </a:solidFill>
                <a:latin typeface="Times New Roman"/>
                <a:ea typeface="Times New Roman"/>
                <a:cs typeface="Times New Roman"/>
                <a:sym typeface="Times New Roman"/>
              </a:rPr>
              <a:t> – HTML, CSS, JavaScript, Python (Flask), Pandas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b="1" dirty="0">
                <a:solidFill>
                  <a:srgbClr val="000000"/>
                </a:solidFill>
                <a:latin typeface="Times New Roman Bold"/>
                <a:ea typeface="Times New Roman Bold"/>
                <a:cs typeface="Times New Roman Bold"/>
                <a:sym typeface="Times New Roman Bold"/>
              </a:rPr>
              <a:t>AI Processing Module (Carbon Calculation, Product Classification, Alternative Suggestions, Substitution Risk)</a:t>
            </a:r>
            <a:r>
              <a:rPr lang="en-US" sz="2400" dirty="0">
                <a:solidFill>
                  <a:srgbClr val="000000"/>
                </a:solidFill>
                <a:latin typeface="Times New Roman"/>
                <a:ea typeface="Times New Roman"/>
                <a:cs typeface="Times New Roman"/>
                <a:sym typeface="Times New Roman"/>
              </a:rPr>
              <a:t> – Python (Flask), Gemini API</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b="1" dirty="0">
                <a:solidFill>
                  <a:srgbClr val="000000"/>
                </a:solidFill>
                <a:latin typeface="Times New Roman Bold"/>
                <a:ea typeface="Times New Roman Bold"/>
                <a:cs typeface="Times New Roman Bold"/>
                <a:sym typeface="Times New Roman Bold"/>
              </a:rPr>
              <a:t>Result Display Module</a:t>
            </a:r>
            <a:r>
              <a:rPr lang="en-US" sz="2400" dirty="0">
                <a:solidFill>
                  <a:srgbClr val="000000"/>
                </a:solidFill>
                <a:latin typeface="Times New Roman"/>
                <a:ea typeface="Times New Roman"/>
                <a:cs typeface="Times New Roman"/>
                <a:sym typeface="Times New Roman"/>
              </a:rPr>
              <a:t> – HTML, CSS, JavaScript, Python (Flask, Jinja2 templates)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5280" y="352539"/>
            <a:ext cx="2872026" cy="555107"/>
          </a:xfrm>
          <a:custGeom>
            <a:avLst/>
            <a:gdLst/>
            <a:ahLst/>
            <a:cxnLst/>
            <a:rect l="l" t="t" r="r" b="b"/>
            <a:pathLst>
              <a:path w="2872026" h="555107">
                <a:moveTo>
                  <a:pt x="0" y="0"/>
                </a:moveTo>
                <a:lnTo>
                  <a:pt x="2872025" y="0"/>
                </a:lnTo>
                <a:lnTo>
                  <a:pt x="2872025" y="555108"/>
                </a:lnTo>
                <a:lnTo>
                  <a:pt x="0" y="555108"/>
                </a:lnTo>
                <a:lnTo>
                  <a:pt x="0" y="0"/>
                </a:lnTo>
                <a:close/>
              </a:path>
            </a:pathLst>
          </a:custGeom>
          <a:blipFill>
            <a:blip r:embed="rId2"/>
            <a:stretch>
              <a:fillRect t="-2808" b="-2810"/>
            </a:stretch>
          </a:blipFill>
        </p:spPr>
      </p:sp>
      <p:sp>
        <p:nvSpPr>
          <p:cNvPr id="3" name="TextBox 3"/>
          <p:cNvSpPr txBox="1"/>
          <p:nvPr/>
        </p:nvSpPr>
        <p:spPr>
          <a:xfrm>
            <a:off x="326546" y="440426"/>
            <a:ext cx="4081872" cy="441998"/>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CONCLUSION</a:t>
            </a:r>
          </a:p>
        </p:txBody>
      </p:sp>
      <p:sp>
        <p:nvSpPr>
          <p:cNvPr id="4" name="TextBox 4"/>
          <p:cNvSpPr txBox="1"/>
          <p:nvPr/>
        </p:nvSpPr>
        <p:spPr>
          <a:xfrm>
            <a:off x="871480" y="1621107"/>
            <a:ext cx="8226971" cy="2872581"/>
          </a:xfrm>
          <a:prstGeom prst="rect">
            <a:avLst/>
          </a:prstGeom>
        </p:spPr>
        <p:txBody>
          <a:bodyPr lIns="0" tIns="0" rIns="0" bIns="0" rtlCol="0" anchor="t">
            <a:spAutoFit/>
          </a:bodyPr>
          <a:lstStyle/>
          <a:p>
            <a:pPr algn="just">
              <a:lnSpc>
                <a:spcPts val="3224"/>
              </a:lnSpc>
            </a:pPr>
            <a:r>
              <a:rPr lang="en-US" sz="2400" dirty="0">
                <a:solidFill>
                  <a:srgbClr val="000000"/>
                </a:solidFill>
                <a:latin typeface="Times New Roman"/>
                <a:ea typeface="Times New Roman"/>
                <a:cs typeface="Times New Roman"/>
                <a:sym typeface="Times New Roman"/>
              </a:rPr>
              <a:t>The Carbon Emission Analyzer provides an end-to-end solution for businesses to monitor and manage the environmental impact of their products. By combining AI-driven suggestions, emission calculations, and substitution risk analysis, the system supports sustainable, data-driven decisions that reduce carbon footprints without compromising sales performance.</a:t>
            </a:r>
          </a:p>
          <a:p>
            <a:pPr algn="l">
              <a:lnSpc>
                <a:spcPts val="3224"/>
              </a:lnSpc>
            </a:pPr>
            <a:endParaRPr lang="en-US" sz="2687"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55270" y="352539"/>
            <a:ext cx="3334693" cy="555107"/>
          </a:xfrm>
          <a:custGeom>
            <a:avLst/>
            <a:gdLst/>
            <a:ahLst/>
            <a:cxnLst/>
            <a:rect l="l" t="t" r="r" b="b"/>
            <a:pathLst>
              <a:path w="3334693" h="555107">
                <a:moveTo>
                  <a:pt x="0" y="0"/>
                </a:moveTo>
                <a:lnTo>
                  <a:pt x="3334693" y="0"/>
                </a:lnTo>
                <a:lnTo>
                  <a:pt x="3334693" y="555108"/>
                </a:lnTo>
                <a:lnTo>
                  <a:pt x="0" y="555108"/>
                </a:lnTo>
                <a:lnTo>
                  <a:pt x="0" y="0"/>
                </a:lnTo>
                <a:close/>
              </a:path>
            </a:pathLst>
          </a:custGeom>
          <a:blipFill>
            <a:blip r:embed="rId2"/>
            <a:stretch>
              <a:fillRect t="-11316" b="-11317"/>
            </a:stretch>
          </a:blipFill>
        </p:spPr>
      </p:sp>
      <p:sp>
        <p:nvSpPr>
          <p:cNvPr id="3" name="TextBox 3"/>
          <p:cNvSpPr txBox="1"/>
          <p:nvPr/>
        </p:nvSpPr>
        <p:spPr>
          <a:xfrm>
            <a:off x="326546" y="440426"/>
            <a:ext cx="4081872" cy="441998"/>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FUTURE ENHANCEMENT</a:t>
            </a:r>
          </a:p>
        </p:txBody>
      </p:sp>
      <p:sp>
        <p:nvSpPr>
          <p:cNvPr id="4" name="TextBox 4"/>
          <p:cNvSpPr txBox="1"/>
          <p:nvPr/>
        </p:nvSpPr>
        <p:spPr>
          <a:xfrm>
            <a:off x="834923" y="1454496"/>
            <a:ext cx="8080715" cy="4924425"/>
          </a:xfrm>
          <a:prstGeom prst="rect">
            <a:avLst/>
          </a:prstGeom>
        </p:spPr>
        <p:txBody>
          <a:bodyPr lIns="0" tIns="0" rIns="0" bIns="0" rtlCol="0" anchor="t">
            <a:spAutoFit/>
          </a:bodyPr>
          <a:lstStyle/>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Integrate real-time sales data from multiple sources.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Add interactive dashboards with charts and graphs.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Include automated supplier tracking for carbon audits.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Expand AI to suggest alternative products across multiple categories and companies.</a:t>
            </a:r>
          </a:p>
          <a:p>
            <a:pPr marL="311140" lvl="1" indent="-155570" algn="just">
              <a:lnSpc>
                <a:spcPts val="3224"/>
              </a:lnSpc>
            </a:pPr>
            <a:endParaRPr lang="en-US" sz="2400" dirty="0">
              <a:solidFill>
                <a:srgbClr val="000000"/>
              </a:solidFill>
              <a:latin typeface="Times New Roman"/>
              <a:ea typeface="Times New Roman"/>
              <a:cs typeface="Times New Roman"/>
              <a:sym typeface="Times New Roman"/>
            </a:endParaRPr>
          </a:p>
          <a:p>
            <a:pPr marL="311140" lvl="1" indent="-155570" algn="just">
              <a:lnSpc>
                <a:spcPts val="3224"/>
              </a:lnSpc>
              <a:buFont typeface="Arial"/>
              <a:buChar char="•"/>
            </a:pPr>
            <a:r>
              <a:rPr lang="en-US" sz="2400" dirty="0">
                <a:solidFill>
                  <a:srgbClr val="000000"/>
                </a:solidFill>
                <a:latin typeface="Times New Roman"/>
                <a:ea typeface="Times New Roman"/>
                <a:cs typeface="Times New Roman"/>
                <a:sym typeface="Times New Roman"/>
              </a:rPr>
              <a:t>Implement predictive analytics to forecast future emissions and risks.</a:t>
            </a:r>
          </a:p>
          <a:p>
            <a:pPr marL="311140" lvl="1" indent="-155570" algn="l">
              <a:lnSpc>
                <a:spcPts val="3224"/>
              </a:lnSpc>
            </a:pPr>
            <a:endParaRPr lang="en-US" sz="2687" dirty="0">
              <a:solidFill>
                <a:srgbClr val="000000"/>
              </a:solidFill>
              <a:latin typeface="Times New Roman"/>
              <a:ea typeface="Times New Roman"/>
              <a:cs typeface="Times New Roman"/>
              <a:sym typeface="Times New Roman"/>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15925" y="354311"/>
            <a:ext cx="2808160" cy="438779"/>
          </a:xfrm>
          <a:custGeom>
            <a:avLst/>
            <a:gdLst/>
            <a:ahLst/>
            <a:cxnLst/>
            <a:rect l="l" t="t" r="r" b="b"/>
            <a:pathLst>
              <a:path w="2808160" h="438779">
                <a:moveTo>
                  <a:pt x="0" y="0"/>
                </a:moveTo>
                <a:lnTo>
                  <a:pt x="2808161" y="0"/>
                </a:lnTo>
                <a:lnTo>
                  <a:pt x="2808161" y="438779"/>
                </a:lnTo>
                <a:lnTo>
                  <a:pt x="0" y="438779"/>
                </a:lnTo>
                <a:lnTo>
                  <a:pt x="0" y="0"/>
                </a:lnTo>
                <a:close/>
              </a:path>
            </a:pathLst>
          </a:custGeom>
          <a:blipFill>
            <a:blip r:embed="rId2"/>
            <a:stretch>
              <a:fillRect t="-15325" b="-15323"/>
            </a:stretch>
          </a:blipFill>
        </p:spPr>
      </p:sp>
      <p:sp>
        <p:nvSpPr>
          <p:cNvPr id="3" name="TextBox 3"/>
          <p:cNvSpPr txBox="1"/>
          <p:nvPr/>
        </p:nvSpPr>
        <p:spPr>
          <a:xfrm>
            <a:off x="326546" y="390134"/>
            <a:ext cx="4081872" cy="492290"/>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REFERENCES</a:t>
            </a:r>
          </a:p>
        </p:txBody>
      </p:sp>
      <p:sp>
        <p:nvSpPr>
          <p:cNvPr id="4" name="TextBox 3">
            <a:extLst>
              <a:ext uri="{FF2B5EF4-FFF2-40B4-BE49-F238E27FC236}">
                <a16:creationId xmlns:a16="http://schemas.microsoft.com/office/drawing/2014/main" id="{6B7CC549-F3C2-A769-0F72-FC8716F24545}"/>
              </a:ext>
            </a:extLst>
          </p:cNvPr>
          <p:cNvSpPr txBox="1"/>
          <p:nvPr/>
        </p:nvSpPr>
        <p:spPr>
          <a:xfrm>
            <a:off x="171994" y="1026110"/>
            <a:ext cx="9601200" cy="5262979"/>
          </a:xfrm>
          <a:prstGeom prst="rect">
            <a:avLst/>
          </a:prstGeom>
          <a:noFill/>
        </p:spPr>
        <p:txBody>
          <a:bodyPr wrap="square" rtlCol="0">
            <a:spAutoFit/>
          </a:bodyPr>
          <a:lstStyle/>
          <a:p>
            <a:pPr marL="457200" indent="-4572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Product Carbon Footprint and Life Cycle Assessment</a:t>
            </a:r>
            <a:r>
              <a:rPr lang="en-US" sz="2400" dirty="0">
                <a:latin typeface="Times New Roman" panose="02020603050405020304" pitchFamily="18" charset="0"/>
                <a:cs typeface="Times New Roman" panose="02020603050405020304" pitchFamily="18" charset="0"/>
              </a:rPr>
              <a:t> — </a:t>
            </a:r>
            <a:r>
              <a:rPr lang="en-US" sz="2400" dirty="0">
                <a:latin typeface="Times New Roman" panose="02020603050405020304" pitchFamily="18" charset="0"/>
                <a:cs typeface="Times New Roman" panose="02020603050405020304" pitchFamily="18" charset="0"/>
                <a:hlinkClick r:id="rId3"/>
              </a:rPr>
              <a:t>https://www.tuvsud.com/en-in/themes/corporate-sustainability/7-key-initiatives-for-sustainability-goals/carbon-management/product-carbon-footprint-and-life-cycle-assessment</a:t>
            </a:r>
            <a:endParaRPr lang="en-US"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Product Carbon Footprint – Automated &amp; AI-Powered Solutions</a:t>
            </a:r>
            <a:r>
              <a:rPr lang="en-US" sz="2400" dirty="0">
                <a:latin typeface="Times New Roman" panose="02020603050405020304" pitchFamily="18" charset="0"/>
                <a:cs typeface="Times New Roman" panose="02020603050405020304" pitchFamily="18" charset="0"/>
              </a:rPr>
              <a:t> — </a:t>
            </a:r>
            <a:r>
              <a:rPr lang="en-US" sz="2400" dirty="0">
                <a:latin typeface="Times New Roman" panose="02020603050405020304" pitchFamily="18" charset="0"/>
                <a:cs typeface="Times New Roman" panose="02020603050405020304" pitchFamily="18" charset="0"/>
                <a:hlinkClick r:id="rId4"/>
              </a:rPr>
              <a:t>https://www.eqs.com/platform-sustainability/product-carbon-footprint-automated-ai-powered/</a:t>
            </a:r>
            <a:endParaRPr lang="en-US"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ISO 14067 Product Carbon Footprint Standard</a:t>
            </a:r>
            <a:r>
              <a:rPr lang="en-US" sz="2400" dirty="0">
                <a:latin typeface="Times New Roman" panose="02020603050405020304" pitchFamily="18" charset="0"/>
                <a:cs typeface="Times New Roman" panose="02020603050405020304" pitchFamily="18" charset="0"/>
              </a:rPr>
              <a:t> — </a:t>
            </a:r>
            <a:r>
              <a:rPr lang="en-US" sz="2400" dirty="0">
                <a:latin typeface="Times New Roman" panose="02020603050405020304" pitchFamily="18" charset="0"/>
                <a:cs typeface="Times New Roman" panose="02020603050405020304" pitchFamily="18" charset="0"/>
                <a:hlinkClick r:id="rId5"/>
              </a:rPr>
              <a:t>https://sixsigma-tqm.com/iso-14067/</a:t>
            </a:r>
            <a:endParaRPr lang="en-US"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Carbon Footprint Calculation Methods</a:t>
            </a:r>
            <a:r>
              <a:rPr lang="en-US" sz="2400" dirty="0">
                <a:latin typeface="Times New Roman" panose="02020603050405020304" pitchFamily="18" charset="0"/>
                <a:cs typeface="Times New Roman" panose="02020603050405020304" pitchFamily="18" charset="0"/>
              </a:rPr>
              <a:t> — </a:t>
            </a:r>
            <a:r>
              <a:rPr lang="en-US" sz="2400" dirty="0">
                <a:latin typeface="Times New Roman" panose="02020603050405020304" pitchFamily="18" charset="0"/>
                <a:cs typeface="Times New Roman" panose="02020603050405020304" pitchFamily="18" charset="0"/>
                <a:hlinkClick r:id="rId6"/>
              </a:rPr>
              <a:t>https://fiveable.me/lists/carbon-footprint-calculation-methods</a:t>
            </a:r>
            <a:endParaRPr lang="en-US" sz="24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2400" b="1" dirty="0">
                <a:latin typeface="Times New Roman" panose="02020603050405020304" pitchFamily="18" charset="0"/>
                <a:cs typeface="Times New Roman" panose="02020603050405020304" pitchFamily="18" charset="0"/>
              </a:rPr>
              <a:t>Carbon Footprint Tracking and Reduction Using AI</a:t>
            </a:r>
            <a:r>
              <a:rPr lang="en-US" sz="2400" dirty="0">
                <a:latin typeface="Times New Roman" panose="02020603050405020304" pitchFamily="18" charset="0"/>
                <a:cs typeface="Times New Roman" panose="02020603050405020304" pitchFamily="18" charset="0"/>
              </a:rPr>
              <a:t> — </a:t>
            </a:r>
            <a:r>
              <a:rPr lang="en-US" sz="2400" dirty="0">
                <a:latin typeface="Times New Roman" panose="02020603050405020304" pitchFamily="18" charset="0"/>
                <a:cs typeface="Times New Roman" panose="02020603050405020304" pitchFamily="18" charset="0"/>
                <a:hlinkClick r:id="rId7"/>
              </a:rPr>
              <a:t>https://community.nasscom.in/index.php/communities/ai/carbon-footprint-tracking-and-reduction-using-ai</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8726" y="357368"/>
            <a:ext cx="2808160" cy="488242"/>
          </a:xfrm>
          <a:custGeom>
            <a:avLst/>
            <a:gdLst/>
            <a:ahLst/>
            <a:cxnLst/>
            <a:rect l="l" t="t" r="r" b="b"/>
            <a:pathLst>
              <a:path w="2808160" h="488242">
                <a:moveTo>
                  <a:pt x="0" y="0"/>
                </a:moveTo>
                <a:lnTo>
                  <a:pt x="2808161" y="0"/>
                </a:lnTo>
                <a:lnTo>
                  <a:pt x="2808161" y="488242"/>
                </a:lnTo>
                <a:lnTo>
                  <a:pt x="0" y="488242"/>
                </a:lnTo>
                <a:lnTo>
                  <a:pt x="0" y="0"/>
                </a:lnTo>
                <a:close/>
              </a:path>
            </a:pathLst>
          </a:custGeom>
          <a:blipFill>
            <a:blip r:embed="rId2"/>
            <a:stretch>
              <a:fillRect t="-8706" b="-8706"/>
            </a:stretch>
          </a:blipFill>
        </p:spPr>
      </p:sp>
      <p:sp>
        <p:nvSpPr>
          <p:cNvPr id="3" name="TextBox 3"/>
          <p:cNvSpPr txBox="1"/>
          <p:nvPr/>
        </p:nvSpPr>
        <p:spPr>
          <a:xfrm>
            <a:off x="326546" y="390134"/>
            <a:ext cx="4081872" cy="492290"/>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ABSTRACT</a:t>
            </a:r>
          </a:p>
        </p:txBody>
      </p:sp>
      <p:sp>
        <p:nvSpPr>
          <p:cNvPr id="4" name="TextBox 4"/>
          <p:cNvSpPr txBox="1"/>
          <p:nvPr/>
        </p:nvSpPr>
        <p:spPr>
          <a:xfrm>
            <a:off x="871480" y="1406595"/>
            <a:ext cx="8373227" cy="3252493"/>
          </a:xfrm>
          <a:prstGeom prst="rect">
            <a:avLst/>
          </a:prstGeom>
        </p:spPr>
        <p:txBody>
          <a:bodyPr lIns="0" tIns="0" rIns="0" bIns="0" rtlCol="0" anchor="t">
            <a:spAutoFit/>
          </a:bodyPr>
          <a:lstStyle/>
          <a:p>
            <a:pPr algn="just">
              <a:lnSpc>
                <a:spcPts val="3224"/>
              </a:lnSpc>
            </a:pPr>
            <a:r>
              <a:rPr lang="en-US" sz="2400" dirty="0">
                <a:solidFill>
                  <a:srgbClr val="000000"/>
                </a:solidFill>
                <a:latin typeface="Times New Roman"/>
                <a:ea typeface="Times New Roman"/>
                <a:cs typeface="Times New Roman"/>
                <a:sym typeface="Times New Roman"/>
              </a:rPr>
              <a:t>The Carbon Emission Analyzer is an AI-powered system designed to help companies measure and manage the environmental impact of their products. By integrating sales data with carbon emission metrics, the system calculates the total carbon footprint of each product and identifies high-emission, high-sales items. Using AI, it provides alternative product suggestions, evaluates substitution risks, and categorizes products based on criticality, enabling data-driven decisions for sustainable business practices.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9679" y="381486"/>
            <a:ext cx="2808160" cy="438779"/>
          </a:xfrm>
          <a:custGeom>
            <a:avLst/>
            <a:gdLst/>
            <a:ahLst/>
            <a:cxnLst/>
            <a:rect l="l" t="t" r="r" b="b"/>
            <a:pathLst>
              <a:path w="2808160" h="438779">
                <a:moveTo>
                  <a:pt x="0" y="0"/>
                </a:moveTo>
                <a:lnTo>
                  <a:pt x="2808160" y="0"/>
                </a:lnTo>
                <a:lnTo>
                  <a:pt x="2808160" y="438778"/>
                </a:lnTo>
                <a:lnTo>
                  <a:pt x="0" y="438778"/>
                </a:lnTo>
                <a:lnTo>
                  <a:pt x="0" y="0"/>
                </a:lnTo>
                <a:close/>
              </a:path>
            </a:pathLst>
          </a:custGeom>
          <a:blipFill>
            <a:blip r:embed="rId2"/>
            <a:stretch>
              <a:fillRect t="-15325" b="-15323"/>
            </a:stretch>
          </a:blipFill>
        </p:spPr>
      </p:sp>
      <p:sp>
        <p:nvSpPr>
          <p:cNvPr id="3" name="TextBox 3"/>
          <p:cNvSpPr txBox="1"/>
          <p:nvPr/>
        </p:nvSpPr>
        <p:spPr>
          <a:xfrm>
            <a:off x="326546" y="390134"/>
            <a:ext cx="4081872" cy="492290"/>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INTRODUCTION</a:t>
            </a:r>
          </a:p>
        </p:txBody>
      </p:sp>
      <p:sp>
        <p:nvSpPr>
          <p:cNvPr id="4" name="TextBox 4"/>
          <p:cNvSpPr txBox="1"/>
          <p:nvPr/>
        </p:nvSpPr>
        <p:spPr>
          <a:xfrm>
            <a:off x="725224" y="1333471"/>
            <a:ext cx="8446360" cy="3252493"/>
          </a:xfrm>
          <a:prstGeom prst="rect">
            <a:avLst/>
          </a:prstGeom>
        </p:spPr>
        <p:txBody>
          <a:bodyPr lIns="0" tIns="0" rIns="0" bIns="0" rtlCol="0" anchor="t">
            <a:spAutoFit/>
          </a:bodyPr>
          <a:lstStyle/>
          <a:p>
            <a:pPr algn="just">
              <a:lnSpc>
                <a:spcPts val="3224"/>
              </a:lnSpc>
            </a:pPr>
            <a:r>
              <a:rPr lang="en-US" sz="2400" dirty="0">
                <a:solidFill>
                  <a:srgbClr val="000000"/>
                </a:solidFill>
                <a:latin typeface="Times New Roman"/>
                <a:ea typeface="Times New Roman"/>
                <a:cs typeface="Times New Roman"/>
                <a:sym typeface="Times New Roman"/>
              </a:rPr>
              <a:t>Modern retail and production systems often overlook the environmental consequences of their product lines. High-selling products can significantly contribute to carbon emissions, and manual assessment is time-consuming and error-prone. The Carbon Emission Analyzer combines AI, sales data, and environmental metrics to automatically assess carbon footprints, suggest low-emission alternatives, and support companies in reducing their overall environmental impact without compromising profitability.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9679" y="381486"/>
            <a:ext cx="2808160" cy="438779"/>
          </a:xfrm>
          <a:custGeom>
            <a:avLst/>
            <a:gdLst/>
            <a:ahLst/>
            <a:cxnLst/>
            <a:rect l="l" t="t" r="r" b="b"/>
            <a:pathLst>
              <a:path w="2808160" h="438779">
                <a:moveTo>
                  <a:pt x="0" y="0"/>
                </a:moveTo>
                <a:lnTo>
                  <a:pt x="2808160" y="0"/>
                </a:lnTo>
                <a:lnTo>
                  <a:pt x="2808160" y="438778"/>
                </a:lnTo>
                <a:lnTo>
                  <a:pt x="0" y="438778"/>
                </a:lnTo>
                <a:lnTo>
                  <a:pt x="0" y="0"/>
                </a:lnTo>
                <a:close/>
              </a:path>
            </a:pathLst>
          </a:custGeom>
          <a:blipFill>
            <a:blip r:embed="rId2"/>
            <a:stretch>
              <a:fillRect t="-15325" b="-15323"/>
            </a:stretch>
          </a:blipFill>
        </p:spPr>
      </p:sp>
      <p:sp>
        <p:nvSpPr>
          <p:cNvPr id="3" name="TextBox 3"/>
          <p:cNvSpPr txBox="1"/>
          <p:nvPr/>
        </p:nvSpPr>
        <p:spPr>
          <a:xfrm>
            <a:off x="326546" y="390134"/>
            <a:ext cx="4081872" cy="314030"/>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OBJECTIVE</a:t>
            </a:r>
          </a:p>
        </p:txBody>
      </p:sp>
      <p:sp>
        <p:nvSpPr>
          <p:cNvPr id="4" name="TextBox 4"/>
          <p:cNvSpPr txBox="1"/>
          <p:nvPr/>
        </p:nvSpPr>
        <p:spPr>
          <a:xfrm>
            <a:off x="652101" y="1333471"/>
            <a:ext cx="8665750" cy="4483600"/>
          </a:xfrm>
          <a:prstGeom prst="rect">
            <a:avLst/>
          </a:prstGeom>
        </p:spPr>
        <p:txBody>
          <a:bodyPr lIns="0" tIns="0" rIns="0" bIns="0" rtlCol="0" anchor="t">
            <a:spAutoFit/>
          </a:bodyPr>
          <a:lstStyle/>
          <a:p>
            <a:pPr algn="just">
              <a:lnSpc>
                <a:spcPts val="3224"/>
              </a:lnSpc>
            </a:pPr>
            <a:r>
              <a:rPr lang="en-US" sz="2400" dirty="0">
                <a:solidFill>
                  <a:srgbClr val="000000"/>
                </a:solidFill>
                <a:latin typeface="Times New Roman"/>
                <a:ea typeface="Times New Roman"/>
                <a:cs typeface="Times New Roman"/>
                <a:sym typeface="Times New Roman"/>
              </a:rPr>
              <a:t>The primary objective of this project is to provide companies with an intelligent tool that can assess the environmental impact of their products by calculating the carbon emission level for each item based on its category and sales volume. The system identifies products with high emissions and significant sales, highlighting them for potential removal or replacement. It leverages AI to suggest alternative, low-carbon products and evaluates substitution risks to ensure that overall emissions are reduced. Additionally, the tool tracks the source of each product and classifies them into categories such as normal, critical, or high-risk, enabling companies to make informed and sustainable business decisions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9679" y="381486"/>
            <a:ext cx="3528660" cy="438779"/>
          </a:xfrm>
          <a:custGeom>
            <a:avLst/>
            <a:gdLst/>
            <a:ahLst/>
            <a:cxnLst/>
            <a:rect l="l" t="t" r="r" b="b"/>
            <a:pathLst>
              <a:path w="3528660" h="438779">
                <a:moveTo>
                  <a:pt x="0" y="0"/>
                </a:moveTo>
                <a:lnTo>
                  <a:pt x="3528660" y="0"/>
                </a:lnTo>
                <a:lnTo>
                  <a:pt x="3528660" y="438778"/>
                </a:lnTo>
                <a:lnTo>
                  <a:pt x="0" y="438778"/>
                </a:lnTo>
                <a:lnTo>
                  <a:pt x="0" y="0"/>
                </a:lnTo>
                <a:close/>
              </a:path>
            </a:pathLst>
          </a:custGeom>
          <a:blipFill>
            <a:blip r:embed="rId2"/>
            <a:stretch>
              <a:fillRect t="-32086" b="-32084"/>
            </a:stretch>
          </a:blipFill>
        </p:spPr>
      </p:sp>
      <p:sp>
        <p:nvSpPr>
          <p:cNvPr id="3" name="TextBox 3"/>
          <p:cNvSpPr txBox="1"/>
          <p:nvPr/>
        </p:nvSpPr>
        <p:spPr>
          <a:xfrm>
            <a:off x="326546" y="390134"/>
            <a:ext cx="4081872" cy="314030"/>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PROBLEM STATEMENT</a:t>
            </a:r>
          </a:p>
        </p:txBody>
      </p:sp>
      <p:sp>
        <p:nvSpPr>
          <p:cNvPr id="4" name="TextBox 4"/>
          <p:cNvSpPr txBox="1"/>
          <p:nvPr/>
        </p:nvSpPr>
        <p:spPr>
          <a:xfrm>
            <a:off x="871480" y="1333471"/>
            <a:ext cx="8080715" cy="3252493"/>
          </a:xfrm>
          <a:prstGeom prst="rect">
            <a:avLst/>
          </a:prstGeom>
        </p:spPr>
        <p:txBody>
          <a:bodyPr lIns="0" tIns="0" rIns="0" bIns="0" rtlCol="0" anchor="t">
            <a:spAutoFit/>
          </a:bodyPr>
          <a:lstStyle/>
          <a:p>
            <a:pPr algn="just">
              <a:lnSpc>
                <a:spcPts val="3224"/>
              </a:lnSpc>
            </a:pPr>
            <a:r>
              <a:rPr lang="en-US" sz="2400" dirty="0">
                <a:solidFill>
                  <a:srgbClr val="000000"/>
                </a:solidFill>
                <a:latin typeface="Times New Roman"/>
                <a:ea typeface="Times New Roman"/>
                <a:cs typeface="Times New Roman"/>
                <a:sym typeface="Times New Roman"/>
              </a:rPr>
              <a:t>Companies lack an automated system to analyze the carbon footprint of products and assess their environmental impact alongside sales performance. High-emission, high-selling products may remain in circulation, while stopping one product may inadvertently increase emissions through substitution. The system must calculate emissions, analyze sales data, suggest alternatives, and categorize products to support sustainable, data-driven decisions.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49679" y="381486"/>
            <a:ext cx="3748049" cy="438779"/>
          </a:xfrm>
          <a:custGeom>
            <a:avLst/>
            <a:gdLst/>
            <a:ahLst/>
            <a:cxnLst/>
            <a:rect l="l" t="t" r="r" b="b"/>
            <a:pathLst>
              <a:path w="3748049" h="438779">
                <a:moveTo>
                  <a:pt x="0" y="0"/>
                </a:moveTo>
                <a:lnTo>
                  <a:pt x="3748049" y="0"/>
                </a:lnTo>
                <a:lnTo>
                  <a:pt x="3748049" y="438778"/>
                </a:lnTo>
                <a:lnTo>
                  <a:pt x="0" y="438778"/>
                </a:lnTo>
                <a:lnTo>
                  <a:pt x="0" y="0"/>
                </a:lnTo>
                <a:close/>
              </a:path>
            </a:pathLst>
          </a:custGeom>
          <a:blipFill>
            <a:blip r:embed="rId2"/>
            <a:stretch>
              <a:fillRect t="-37190" b="-37187"/>
            </a:stretch>
          </a:blipFill>
        </p:spPr>
      </p:sp>
      <p:sp>
        <p:nvSpPr>
          <p:cNvPr id="3" name="TextBox 3"/>
          <p:cNvSpPr txBox="1"/>
          <p:nvPr/>
        </p:nvSpPr>
        <p:spPr>
          <a:xfrm>
            <a:off x="326546" y="390134"/>
            <a:ext cx="4081872" cy="314030"/>
          </a:xfrm>
          <a:prstGeom prst="rect">
            <a:avLst/>
          </a:prstGeom>
        </p:spPr>
        <p:txBody>
          <a:bodyPr lIns="0" tIns="0" rIns="0" bIns="0" rtlCol="0" anchor="t">
            <a:spAutoFit/>
          </a:bodyPr>
          <a:lstStyle/>
          <a:p>
            <a:pPr algn="l">
              <a:lnSpc>
                <a:spcPts val="2303"/>
              </a:lnSpc>
            </a:pPr>
            <a:r>
              <a:rPr lang="en-US" sz="1919" b="1" spc="-9">
                <a:solidFill>
                  <a:srgbClr val="FFFFFF"/>
                </a:solidFill>
                <a:latin typeface="Times New Roman Bold"/>
                <a:ea typeface="Times New Roman Bold"/>
                <a:cs typeface="Times New Roman Bold"/>
                <a:sym typeface="Times New Roman Bold"/>
              </a:rPr>
              <a:t>SCOPE OF THE PROJECT</a:t>
            </a:r>
          </a:p>
        </p:txBody>
      </p:sp>
      <p:sp>
        <p:nvSpPr>
          <p:cNvPr id="4" name="TextBox 4"/>
          <p:cNvSpPr txBox="1"/>
          <p:nvPr/>
        </p:nvSpPr>
        <p:spPr>
          <a:xfrm>
            <a:off x="652101" y="1333471"/>
            <a:ext cx="8300104" cy="4483600"/>
          </a:xfrm>
          <a:prstGeom prst="rect">
            <a:avLst/>
          </a:prstGeom>
        </p:spPr>
        <p:txBody>
          <a:bodyPr lIns="0" tIns="0" rIns="0" bIns="0" rtlCol="0" anchor="t">
            <a:spAutoFit/>
          </a:bodyPr>
          <a:lstStyle/>
          <a:p>
            <a:pPr algn="just">
              <a:lnSpc>
                <a:spcPts val="3224"/>
              </a:lnSpc>
            </a:pPr>
            <a:r>
              <a:rPr lang="en-US" sz="2400" dirty="0">
                <a:solidFill>
                  <a:srgbClr val="000000"/>
                </a:solidFill>
                <a:latin typeface="Times New Roman"/>
                <a:ea typeface="Times New Roman"/>
                <a:cs typeface="Times New Roman"/>
                <a:sym typeface="Times New Roman"/>
              </a:rPr>
              <a:t>This project aims to assist companies in making informed decisions regarding their product lines by integrating sales data with product categories to accurately calculate carbon emissions. It provides AI-driven recommendations for low-carbon alternative products and evaluates substitution risks to assess the overall impact on emissions. Additionally, the system tracks each product by its production source and categorizes them based on criticality, enabling better decision-making. The platform is scalable and can be extended to support multiple product lines, company databases, and real-time dashboards for continuous monitoring of environmental performance.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58578" y="200615"/>
            <a:ext cx="3003422" cy="530905"/>
          </a:xfrm>
          <a:custGeom>
            <a:avLst/>
            <a:gdLst/>
            <a:ahLst/>
            <a:cxnLst/>
            <a:rect l="l" t="t" r="r" b="b"/>
            <a:pathLst>
              <a:path w="3003422" h="530905">
                <a:moveTo>
                  <a:pt x="0" y="0"/>
                </a:moveTo>
                <a:lnTo>
                  <a:pt x="3003423" y="0"/>
                </a:lnTo>
                <a:lnTo>
                  <a:pt x="3003423" y="530905"/>
                </a:lnTo>
                <a:lnTo>
                  <a:pt x="0" y="530905"/>
                </a:lnTo>
                <a:lnTo>
                  <a:pt x="0" y="0"/>
                </a:lnTo>
                <a:close/>
              </a:path>
            </a:pathLst>
          </a:custGeom>
          <a:blipFill>
            <a:blip r:embed="rId2"/>
            <a:stretch>
              <a:fillRect l="-13678" r="-13678" b="-47080"/>
            </a:stretch>
          </a:blipFill>
        </p:spPr>
      </p:sp>
      <p:sp>
        <p:nvSpPr>
          <p:cNvPr id="3" name="TextBox 3"/>
          <p:cNvSpPr txBox="1"/>
          <p:nvPr/>
        </p:nvSpPr>
        <p:spPr>
          <a:xfrm>
            <a:off x="358578" y="300650"/>
            <a:ext cx="4081872" cy="333375"/>
          </a:xfrm>
          <a:prstGeom prst="rect">
            <a:avLst/>
          </a:prstGeom>
        </p:spPr>
        <p:txBody>
          <a:bodyPr lIns="0" tIns="0" rIns="0" bIns="0" rtlCol="0" anchor="t">
            <a:spAutoFit/>
          </a:bodyPr>
          <a:lstStyle/>
          <a:p>
            <a:pPr algn="l">
              <a:lnSpc>
                <a:spcPts val="2543"/>
              </a:lnSpc>
            </a:pPr>
            <a:r>
              <a:rPr lang="en-US" sz="2119" b="1" spc="-21">
                <a:solidFill>
                  <a:srgbClr val="FFFFFF"/>
                </a:solidFill>
                <a:latin typeface="Times New Roman Bold"/>
                <a:ea typeface="Times New Roman Bold"/>
                <a:cs typeface="Times New Roman Bold"/>
                <a:sym typeface="Times New Roman Bold"/>
              </a:rPr>
              <a:t>LITERATURE SURVEY</a:t>
            </a:r>
          </a:p>
        </p:txBody>
      </p:sp>
      <p:graphicFrame>
        <p:nvGraphicFramePr>
          <p:cNvPr id="4" name="Table 4"/>
          <p:cNvGraphicFramePr>
            <a:graphicFrameLocks noGrp="1"/>
          </p:cNvGraphicFramePr>
          <p:nvPr>
            <p:extLst>
              <p:ext uri="{D42A27DB-BD31-4B8C-83A1-F6EECF244321}">
                <p14:modId xmlns:p14="http://schemas.microsoft.com/office/powerpoint/2010/main" val="1816548372"/>
              </p:ext>
            </p:extLst>
          </p:nvPr>
        </p:nvGraphicFramePr>
        <p:xfrm>
          <a:off x="580463" y="868691"/>
          <a:ext cx="8592676" cy="6323178"/>
        </p:xfrm>
        <a:graphic>
          <a:graphicData uri="http://schemas.openxmlformats.org/drawingml/2006/table">
            <a:tbl>
              <a:tblPr/>
              <a:tblGrid>
                <a:gridCol w="1718535">
                  <a:extLst>
                    <a:ext uri="{9D8B030D-6E8A-4147-A177-3AD203B41FA5}">
                      <a16:colId xmlns:a16="http://schemas.microsoft.com/office/drawing/2014/main" val="20000"/>
                    </a:ext>
                  </a:extLst>
                </a:gridCol>
                <a:gridCol w="1559270">
                  <a:extLst>
                    <a:ext uri="{9D8B030D-6E8A-4147-A177-3AD203B41FA5}">
                      <a16:colId xmlns:a16="http://schemas.microsoft.com/office/drawing/2014/main" val="20001"/>
                    </a:ext>
                  </a:extLst>
                </a:gridCol>
                <a:gridCol w="1877800">
                  <a:extLst>
                    <a:ext uri="{9D8B030D-6E8A-4147-A177-3AD203B41FA5}">
                      <a16:colId xmlns:a16="http://schemas.microsoft.com/office/drawing/2014/main" val="20002"/>
                    </a:ext>
                  </a:extLst>
                </a:gridCol>
                <a:gridCol w="1718535">
                  <a:extLst>
                    <a:ext uri="{9D8B030D-6E8A-4147-A177-3AD203B41FA5}">
                      <a16:colId xmlns:a16="http://schemas.microsoft.com/office/drawing/2014/main" val="20003"/>
                    </a:ext>
                  </a:extLst>
                </a:gridCol>
                <a:gridCol w="1718536">
                  <a:extLst>
                    <a:ext uri="{9D8B030D-6E8A-4147-A177-3AD203B41FA5}">
                      <a16:colId xmlns:a16="http://schemas.microsoft.com/office/drawing/2014/main" val="20004"/>
                    </a:ext>
                  </a:extLst>
                </a:gridCol>
              </a:tblGrid>
              <a:tr h="434470">
                <a:tc>
                  <a:txBody>
                    <a:bodyPr/>
                    <a:lstStyle/>
                    <a:p>
                      <a:pPr algn="ctr">
                        <a:lnSpc>
                          <a:spcPts val="1800"/>
                        </a:lnSpc>
                        <a:defRPr/>
                      </a:pPr>
                      <a:r>
                        <a:rPr lang="en-US" sz="1500" spc="-10">
                          <a:solidFill>
                            <a:srgbClr val="000000"/>
                          </a:solidFill>
                          <a:latin typeface="Times New Roman MT"/>
                          <a:ea typeface="Times New Roman MT"/>
                          <a:cs typeface="Times New Roman MT"/>
                          <a:sym typeface="Times New Roman MT"/>
                        </a:rPr>
                        <a:t>Title</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800"/>
                        </a:lnSpc>
                        <a:defRPr/>
                      </a:pPr>
                      <a:r>
                        <a:rPr lang="en-US" sz="1500">
                          <a:solidFill>
                            <a:srgbClr val="000000"/>
                          </a:solidFill>
                          <a:latin typeface="Times New Roman MT"/>
                          <a:ea typeface="Times New Roman MT"/>
                          <a:cs typeface="Times New Roman MT"/>
                          <a:sym typeface="Times New Roman MT"/>
                        </a:rPr>
                        <a:t>Author &amp; Year</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800"/>
                        </a:lnSpc>
                        <a:defRPr/>
                      </a:pPr>
                      <a:r>
                        <a:rPr lang="en-US" sz="1500" spc="-10">
                          <a:solidFill>
                            <a:srgbClr val="000000"/>
                          </a:solidFill>
                          <a:latin typeface="Times New Roman MT"/>
                          <a:ea typeface="Times New Roman MT"/>
                          <a:cs typeface="Times New Roman MT"/>
                          <a:sym typeface="Times New Roman MT"/>
                        </a:rPr>
                        <a:t>Technique/Algorithm</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800"/>
                        </a:lnSpc>
                        <a:defRPr/>
                      </a:pPr>
                      <a:r>
                        <a:rPr lang="en-US" sz="1500" spc="-10">
                          <a:solidFill>
                            <a:srgbClr val="000000"/>
                          </a:solidFill>
                          <a:latin typeface="Times New Roman MT"/>
                          <a:ea typeface="Times New Roman MT"/>
                          <a:cs typeface="Times New Roman MT"/>
                          <a:sym typeface="Times New Roman MT"/>
                        </a:rPr>
                        <a:t>Merit</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800"/>
                        </a:lnSpc>
                        <a:defRPr/>
                      </a:pPr>
                      <a:r>
                        <a:rPr lang="en-US" sz="1500" spc="-10">
                          <a:solidFill>
                            <a:srgbClr val="000000"/>
                          </a:solidFill>
                          <a:latin typeface="Times New Roman MT"/>
                          <a:ea typeface="Times New Roman MT"/>
                          <a:cs typeface="Times New Roman MT"/>
                          <a:sym typeface="Times New Roman MT"/>
                        </a:rPr>
                        <a:t>Demerit</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172045">
                <a:tc>
                  <a:txBody>
                    <a:bodyPr/>
                    <a:lstStyle/>
                    <a:p>
                      <a:pPr algn="ctr">
                        <a:lnSpc>
                          <a:spcPts val="2100"/>
                        </a:lnSpc>
                        <a:defRPr/>
                      </a:pPr>
                      <a:r>
                        <a:rPr lang="en-US" sz="1500" dirty="0">
                          <a:solidFill>
                            <a:srgbClr val="000000"/>
                          </a:solidFill>
                          <a:latin typeface="Times New Roman MT"/>
                          <a:ea typeface="Times New Roman MT"/>
                          <a:cs typeface="Times New Roman MT"/>
                          <a:sym typeface="Times New Roman MT"/>
                        </a:rPr>
                        <a:t>Carbon Footprint Assessment of Retail Products</a:t>
                      </a:r>
                      <a:endParaRPr lang="en-US" sz="1100" dirty="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 Smith et al.,      2019</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Life Cycle Assessment (LCA)</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Provides accurate carbon emission estimation for individual products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Manual data collection and not suitable for large-scale sales datasets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89759">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AI-Based Sustainable Product Recommendation System</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Kumar &amp; Patel, 2020</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Machine Learning Classification</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Suggests eco-friendly alternative products using AI</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239"/>
                        </a:lnSpc>
                        <a:defRPr/>
                      </a:pPr>
                      <a:r>
                        <a:rPr lang="en-US" sz="1599">
                          <a:solidFill>
                            <a:srgbClr val="000000"/>
                          </a:solidFill>
                          <a:latin typeface="Times New Roman MT"/>
                          <a:ea typeface="Times New Roman MT"/>
                          <a:cs typeface="Times New Roman MT"/>
                          <a:sym typeface="Times New Roman MT"/>
                        </a:rPr>
                        <a:t>Does not consider sales volume impact on emissions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957349">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Sales Data Analytics for Environmental Impact</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Lee et al., 2021</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Statistical Analysis &amp; Data Mining</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Combines sales data with environmental metrics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Lacks real-time emission calculation and automation</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383905">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Product Substitution Risk in Emission Reduction Strategies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Zhang et al., 2022</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Predictive Modeling</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Identifies substitution effect when a product is removed</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Complex models and not integrated with AI recommendation systems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185650">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Intelligent Carbon Emission Monitoring System</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Rao &amp; Mehta, 2023</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AI + Cloud-Based Analytics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Automated monitoring and reporting of emissions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dirty="0">
                          <a:solidFill>
                            <a:srgbClr val="000000"/>
                          </a:solidFill>
                          <a:latin typeface="Times New Roman MT"/>
                          <a:ea typeface="Times New Roman MT"/>
                          <a:cs typeface="Times New Roman MT"/>
                          <a:sym typeface="Times New Roman MT"/>
                        </a:rPr>
                        <a:t>Does not classify products into normal or critical emission levels</a:t>
                      </a:r>
                      <a:endParaRPr lang="en-US" sz="1100" dirty="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F68B85-0F22-9DBC-ECDB-E3C10F8E7B15}"/>
            </a:ext>
          </a:extLst>
        </p:cNvPr>
        <p:cNvGrpSpPr/>
        <p:nvPr/>
      </p:nvGrpSpPr>
      <p:grpSpPr>
        <a:xfrm>
          <a:off x="0" y="0"/>
          <a:ext cx="0" cy="0"/>
          <a:chOff x="0" y="0"/>
          <a:chExt cx="0" cy="0"/>
        </a:xfrm>
      </p:grpSpPr>
      <p:sp>
        <p:nvSpPr>
          <p:cNvPr id="2" name="Freeform 2">
            <a:extLst>
              <a:ext uri="{FF2B5EF4-FFF2-40B4-BE49-F238E27FC236}">
                <a16:creationId xmlns:a16="http://schemas.microsoft.com/office/drawing/2014/main" id="{C2E055F3-8423-F9D3-12F7-E3A54AAA23B0}"/>
              </a:ext>
            </a:extLst>
          </p:cNvPr>
          <p:cNvSpPr/>
          <p:nvPr/>
        </p:nvSpPr>
        <p:spPr>
          <a:xfrm>
            <a:off x="358578" y="200615"/>
            <a:ext cx="3003422" cy="530905"/>
          </a:xfrm>
          <a:custGeom>
            <a:avLst/>
            <a:gdLst/>
            <a:ahLst/>
            <a:cxnLst/>
            <a:rect l="l" t="t" r="r" b="b"/>
            <a:pathLst>
              <a:path w="3003422" h="530905">
                <a:moveTo>
                  <a:pt x="0" y="0"/>
                </a:moveTo>
                <a:lnTo>
                  <a:pt x="3003423" y="0"/>
                </a:lnTo>
                <a:lnTo>
                  <a:pt x="3003423" y="530905"/>
                </a:lnTo>
                <a:lnTo>
                  <a:pt x="0" y="530905"/>
                </a:lnTo>
                <a:lnTo>
                  <a:pt x="0" y="0"/>
                </a:lnTo>
                <a:close/>
              </a:path>
            </a:pathLst>
          </a:custGeom>
          <a:blipFill>
            <a:blip r:embed="rId2"/>
            <a:stretch>
              <a:fillRect l="-13678" r="-13678" b="-47080"/>
            </a:stretch>
          </a:blipFill>
        </p:spPr>
      </p:sp>
      <p:sp>
        <p:nvSpPr>
          <p:cNvPr id="3" name="TextBox 3">
            <a:extLst>
              <a:ext uri="{FF2B5EF4-FFF2-40B4-BE49-F238E27FC236}">
                <a16:creationId xmlns:a16="http://schemas.microsoft.com/office/drawing/2014/main" id="{580D511D-42DE-2F27-8B0C-B5500150A227}"/>
              </a:ext>
            </a:extLst>
          </p:cNvPr>
          <p:cNvSpPr txBox="1"/>
          <p:nvPr/>
        </p:nvSpPr>
        <p:spPr>
          <a:xfrm>
            <a:off x="358578" y="300650"/>
            <a:ext cx="4081872" cy="333375"/>
          </a:xfrm>
          <a:prstGeom prst="rect">
            <a:avLst/>
          </a:prstGeom>
        </p:spPr>
        <p:txBody>
          <a:bodyPr lIns="0" tIns="0" rIns="0" bIns="0" rtlCol="0" anchor="t">
            <a:spAutoFit/>
          </a:bodyPr>
          <a:lstStyle/>
          <a:p>
            <a:pPr algn="l">
              <a:lnSpc>
                <a:spcPts val="2543"/>
              </a:lnSpc>
            </a:pPr>
            <a:r>
              <a:rPr lang="en-US" sz="2119" b="1" spc="-21">
                <a:solidFill>
                  <a:srgbClr val="FFFFFF"/>
                </a:solidFill>
                <a:latin typeface="Times New Roman Bold"/>
                <a:ea typeface="Times New Roman Bold"/>
                <a:cs typeface="Times New Roman Bold"/>
                <a:sym typeface="Times New Roman Bold"/>
              </a:rPr>
              <a:t>LITERATURE SURVEY</a:t>
            </a:r>
          </a:p>
        </p:txBody>
      </p:sp>
      <p:graphicFrame>
        <p:nvGraphicFramePr>
          <p:cNvPr id="4" name="Table 4">
            <a:extLst>
              <a:ext uri="{FF2B5EF4-FFF2-40B4-BE49-F238E27FC236}">
                <a16:creationId xmlns:a16="http://schemas.microsoft.com/office/drawing/2014/main" id="{7C09C26B-9662-9B24-BF23-976D10D56177}"/>
              </a:ext>
            </a:extLst>
          </p:cNvPr>
          <p:cNvGraphicFramePr>
            <a:graphicFrameLocks noGrp="1"/>
          </p:cNvGraphicFramePr>
          <p:nvPr/>
        </p:nvGraphicFramePr>
        <p:xfrm>
          <a:off x="580463" y="868691"/>
          <a:ext cx="8592676" cy="6323178"/>
        </p:xfrm>
        <a:graphic>
          <a:graphicData uri="http://schemas.openxmlformats.org/drawingml/2006/table">
            <a:tbl>
              <a:tblPr/>
              <a:tblGrid>
                <a:gridCol w="1718535">
                  <a:extLst>
                    <a:ext uri="{9D8B030D-6E8A-4147-A177-3AD203B41FA5}">
                      <a16:colId xmlns:a16="http://schemas.microsoft.com/office/drawing/2014/main" val="20000"/>
                    </a:ext>
                  </a:extLst>
                </a:gridCol>
                <a:gridCol w="1559270">
                  <a:extLst>
                    <a:ext uri="{9D8B030D-6E8A-4147-A177-3AD203B41FA5}">
                      <a16:colId xmlns:a16="http://schemas.microsoft.com/office/drawing/2014/main" val="20001"/>
                    </a:ext>
                  </a:extLst>
                </a:gridCol>
                <a:gridCol w="1877800">
                  <a:extLst>
                    <a:ext uri="{9D8B030D-6E8A-4147-A177-3AD203B41FA5}">
                      <a16:colId xmlns:a16="http://schemas.microsoft.com/office/drawing/2014/main" val="20002"/>
                    </a:ext>
                  </a:extLst>
                </a:gridCol>
                <a:gridCol w="1718535">
                  <a:extLst>
                    <a:ext uri="{9D8B030D-6E8A-4147-A177-3AD203B41FA5}">
                      <a16:colId xmlns:a16="http://schemas.microsoft.com/office/drawing/2014/main" val="20003"/>
                    </a:ext>
                  </a:extLst>
                </a:gridCol>
                <a:gridCol w="1718536">
                  <a:extLst>
                    <a:ext uri="{9D8B030D-6E8A-4147-A177-3AD203B41FA5}">
                      <a16:colId xmlns:a16="http://schemas.microsoft.com/office/drawing/2014/main" val="20004"/>
                    </a:ext>
                  </a:extLst>
                </a:gridCol>
              </a:tblGrid>
              <a:tr h="434470">
                <a:tc>
                  <a:txBody>
                    <a:bodyPr/>
                    <a:lstStyle/>
                    <a:p>
                      <a:pPr algn="ctr">
                        <a:lnSpc>
                          <a:spcPts val="1800"/>
                        </a:lnSpc>
                        <a:defRPr/>
                      </a:pPr>
                      <a:r>
                        <a:rPr lang="en-US" sz="1500" spc="-10">
                          <a:solidFill>
                            <a:srgbClr val="000000"/>
                          </a:solidFill>
                          <a:latin typeface="Times New Roman MT"/>
                          <a:ea typeface="Times New Roman MT"/>
                          <a:cs typeface="Times New Roman MT"/>
                          <a:sym typeface="Times New Roman MT"/>
                        </a:rPr>
                        <a:t>Title</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800"/>
                        </a:lnSpc>
                        <a:defRPr/>
                      </a:pPr>
                      <a:r>
                        <a:rPr lang="en-US" sz="1500">
                          <a:solidFill>
                            <a:srgbClr val="000000"/>
                          </a:solidFill>
                          <a:latin typeface="Times New Roman MT"/>
                          <a:ea typeface="Times New Roman MT"/>
                          <a:cs typeface="Times New Roman MT"/>
                          <a:sym typeface="Times New Roman MT"/>
                        </a:rPr>
                        <a:t>Author &amp; Year</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800"/>
                        </a:lnSpc>
                        <a:defRPr/>
                      </a:pPr>
                      <a:r>
                        <a:rPr lang="en-US" sz="1500" spc="-10">
                          <a:solidFill>
                            <a:srgbClr val="000000"/>
                          </a:solidFill>
                          <a:latin typeface="Times New Roman MT"/>
                          <a:ea typeface="Times New Roman MT"/>
                          <a:cs typeface="Times New Roman MT"/>
                          <a:sym typeface="Times New Roman MT"/>
                        </a:rPr>
                        <a:t>Technique/Algorithm</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800"/>
                        </a:lnSpc>
                        <a:defRPr/>
                      </a:pPr>
                      <a:r>
                        <a:rPr lang="en-US" sz="1500" spc="-10">
                          <a:solidFill>
                            <a:srgbClr val="000000"/>
                          </a:solidFill>
                          <a:latin typeface="Times New Roman MT"/>
                          <a:ea typeface="Times New Roman MT"/>
                          <a:cs typeface="Times New Roman MT"/>
                          <a:sym typeface="Times New Roman MT"/>
                        </a:rPr>
                        <a:t>Merit</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1800"/>
                        </a:lnSpc>
                        <a:defRPr/>
                      </a:pPr>
                      <a:r>
                        <a:rPr lang="en-US" sz="1500" spc="-10">
                          <a:solidFill>
                            <a:srgbClr val="000000"/>
                          </a:solidFill>
                          <a:latin typeface="Times New Roman MT"/>
                          <a:ea typeface="Times New Roman MT"/>
                          <a:cs typeface="Times New Roman MT"/>
                          <a:sym typeface="Times New Roman MT"/>
                        </a:rPr>
                        <a:t>Demerit</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172045">
                <a:tc>
                  <a:txBody>
                    <a:bodyPr/>
                    <a:lstStyle/>
                    <a:p>
                      <a:pPr algn="ctr">
                        <a:lnSpc>
                          <a:spcPts val="2100"/>
                        </a:lnSpc>
                        <a:defRPr/>
                      </a:pPr>
                      <a:r>
                        <a:rPr lang="en-US" sz="1500" dirty="0">
                          <a:solidFill>
                            <a:srgbClr val="000000"/>
                          </a:solidFill>
                          <a:latin typeface="Times New Roman MT"/>
                          <a:ea typeface="Times New Roman MT"/>
                          <a:cs typeface="Times New Roman MT"/>
                          <a:sym typeface="Times New Roman MT"/>
                        </a:rPr>
                        <a:t>Carbon Footprint Assessment of Retail Products</a:t>
                      </a:r>
                      <a:endParaRPr lang="en-US" sz="1100" dirty="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 Smith et al.,      2019</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Life Cycle Assessment (LCA)</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Provides accurate carbon emission estimation for individual products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Manual data collection and not suitable for large-scale sales datasets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189759">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AI-Based Sustainable Product Recommendation System</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Kumar &amp; Patel, 2020</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Machine Learning Classification</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Suggests eco-friendly alternative products using AI</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239"/>
                        </a:lnSpc>
                        <a:defRPr/>
                      </a:pPr>
                      <a:r>
                        <a:rPr lang="en-US" sz="1599">
                          <a:solidFill>
                            <a:srgbClr val="000000"/>
                          </a:solidFill>
                          <a:latin typeface="Times New Roman MT"/>
                          <a:ea typeface="Times New Roman MT"/>
                          <a:cs typeface="Times New Roman MT"/>
                          <a:sym typeface="Times New Roman MT"/>
                        </a:rPr>
                        <a:t>Does not consider sales volume impact on emissions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957349">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Sales Data Analytics for Environmental Impact</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Lee et al., 2021</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Statistical Analysis &amp; Data Mining</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Combines sales data with environmental metrics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Lacks real-time emission calculation and automation</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383905">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Product Substitution Risk in Emission Reduction Strategies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Zhang et al., 2022</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Predictive Modeling</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Identifies substitution effect when a product is removed</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Complex models and not integrated with AI recommendation systems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185650">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Intelligent Carbon Emission Monitoring System</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Rao &amp; Mehta, 2023</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AI + Cloud-Based Analytics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a:solidFill>
                            <a:srgbClr val="000000"/>
                          </a:solidFill>
                          <a:latin typeface="Times New Roman MT"/>
                          <a:ea typeface="Times New Roman MT"/>
                          <a:cs typeface="Times New Roman MT"/>
                          <a:sym typeface="Times New Roman MT"/>
                        </a:rPr>
                        <a:t>Automated monitoring and reporting of emissions</a:t>
                      </a:r>
                      <a:endParaRPr lang="en-US" sz="110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lnSpc>
                          <a:spcPts val="2100"/>
                        </a:lnSpc>
                        <a:defRPr/>
                      </a:pPr>
                      <a:r>
                        <a:rPr lang="en-US" sz="1500" dirty="0">
                          <a:solidFill>
                            <a:srgbClr val="000000"/>
                          </a:solidFill>
                          <a:latin typeface="Times New Roman MT"/>
                          <a:ea typeface="Times New Roman MT"/>
                          <a:cs typeface="Times New Roman MT"/>
                          <a:sym typeface="Times New Roman MT"/>
                        </a:rPr>
                        <a:t>Does not classify products into normal or critical emission levels</a:t>
                      </a:r>
                      <a:endParaRPr lang="en-US" sz="1100" dirty="0"/>
                    </a:p>
                  </a:txBody>
                  <a:tcPr marL="0" marR="0"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476104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58578" y="399402"/>
            <a:ext cx="2808160" cy="438779"/>
          </a:xfrm>
          <a:custGeom>
            <a:avLst/>
            <a:gdLst/>
            <a:ahLst/>
            <a:cxnLst/>
            <a:rect l="l" t="t" r="r" b="b"/>
            <a:pathLst>
              <a:path w="2808160" h="438779">
                <a:moveTo>
                  <a:pt x="0" y="0"/>
                </a:moveTo>
                <a:lnTo>
                  <a:pt x="2808161" y="0"/>
                </a:lnTo>
                <a:lnTo>
                  <a:pt x="2808161" y="438779"/>
                </a:lnTo>
                <a:lnTo>
                  <a:pt x="0" y="438779"/>
                </a:lnTo>
                <a:lnTo>
                  <a:pt x="0" y="0"/>
                </a:lnTo>
                <a:close/>
              </a:path>
            </a:pathLst>
          </a:custGeom>
          <a:blipFill>
            <a:blip r:embed="rId2"/>
            <a:stretch>
              <a:fillRect t="-15325" b="-15323"/>
            </a:stretch>
          </a:blipFill>
        </p:spPr>
      </p:sp>
      <p:sp>
        <p:nvSpPr>
          <p:cNvPr id="3" name="TextBox 3"/>
          <p:cNvSpPr txBox="1"/>
          <p:nvPr/>
        </p:nvSpPr>
        <p:spPr>
          <a:xfrm>
            <a:off x="326546" y="438845"/>
            <a:ext cx="4081872" cy="443579"/>
          </a:xfrm>
          <a:prstGeom prst="rect">
            <a:avLst/>
          </a:prstGeom>
        </p:spPr>
        <p:txBody>
          <a:bodyPr lIns="0" tIns="0" rIns="0" bIns="0" rtlCol="0" anchor="t">
            <a:spAutoFit/>
          </a:bodyPr>
          <a:lstStyle/>
          <a:p>
            <a:pPr algn="l">
              <a:lnSpc>
                <a:spcPts val="2303"/>
              </a:lnSpc>
            </a:pPr>
            <a:r>
              <a:rPr lang="en-US" sz="1919" b="1">
                <a:solidFill>
                  <a:srgbClr val="FFFFFF"/>
                </a:solidFill>
                <a:latin typeface="Times New Roman Bold"/>
                <a:ea typeface="Times New Roman Bold"/>
                <a:cs typeface="Times New Roman Bold"/>
                <a:sym typeface="Times New Roman Bold"/>
              </a:rPr>
              <a:t>EXISTING SYSTEM</a:t>
            </a:r>
          </a:p>
        </p:txBody>
      </p:sp>
      <p:sp>
        <p:nvSpPr>
          <p:cNvPr id="4" name="TextBox 4"/>
          <p:cNvSpPr txBox="1"/>
          <p:nvPr/>
        </p:nvSpPr>
        <p:spPr>
          <a:xfrm>
            <a:off x="871480" y="1479728"/>
            <a:ext cx="8300104" cy="2431756"/>
          </a:xfrm>
          <a:prstGeom prst="rect">
            <a:avLst/>
          </a:prstGeom>
        </p:spPr>
        <p:txBody>
          <a:bodyPr lIns="0" tIns="0" rIns="0" bIns="0" rtlCol="0" anchor="t">
            <a:spAutoFit/>
          </a:bodyPr>
          <a:lstStyle/>
          <a:p>
            <a:pPr algn="just">
              <a:lnSpc>
                <a:spcPts val="3224"/>
              </a:lnSpc>
            </a:pPr>
            <a:r>
              <a:rPr lang="en-US" sz="2400" dirty="0">
                <a:solidFill>
                  <a:srgbClr val="000000"/>
                </a:solidFill>
                <a:latin typeface="Times New Roman"/>
                <a:ea typeface="Times New Roman"/>
                <a:cs typeface="Times New Roman"/>
                <a:sym typeface="Times New Roman"/>
              </a:rPr>
              <a:t>Currently, companies rely on manual reporting, spreadsheets, or basic analytics tools to monitor product emissions and sales performance. These methods are time-consuming, error-prone, and lack AI-powered decision support. Additionally, substitution risks and alternative product suggestions are rarely considered, limiting the effectiveness of emission reduction strategies.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1409</Words>
  <Application>Microsoft Office PowerPoint</Application>
  <PresentationFormat>Custom</PresentationFormat>
  <Paragraphs>161</Paragraphs>
  <Slides>19</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Times New Roman Bold</vt:lpstr>
      <vt:lpstr>Arial</vt:lpstr>
      <vt:lpstr>Times New Roman</vt:lpstr>
      <vt:lpstr>Calibri (MS)</vt:lpstr>
      <vt:lpstr>Times New Roman MT</vt:lpstr>
      <vt:lpstr>Calibri (MS) Bold</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First Review Format-AI&amp;DS (1).pptx</dc:title>
  <dc:creator>lokeshwaran lokeshAI</dc:creator>
  <cp:lastModifiedBy>lokeshwaran lokeshAI</cp:lastModifiedBy>
  <cp:revision>2</cp:revision>
  <dcterms:created xsi:type="dcterms:W3CDTF">2006-08-16T00:00:00Z</dcterms:created>
  <dcterms:modified xsi:type="dcterms:W3CDTF">2026-01-27T01:28:15Z</dcterms:modified>
  <dc:identifier>DAG_iNvoumI</dc:identifier>
</cp:coreProperties>
</file>

<file path=docProps/thumbnail.jpeg>
</file>